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44" r:id="rId2"/>
    <p:sldId id="258" r:id="rId3"/>
    <p:sldId id="442" r:id="rId4"/>
    <p:sldId id="459" r:id="rId5"/>
    <p:sldId id="263" r:id="rId6"/>
    <p:sldId id="264" r:id="rId7"/>
    <p:sldId id="445" r:id="rId8"/>
    <p:sldId id="265" r:id="rId9"/>
    <p:sldId id="441" r:id="rId10"/>
    <p:sldId id="446" r:id="rId11"/>
    <p:sldId id="450" r:id="rId12"/>
    <p:sldId id="299" r:id="rId13"/>
    <p:sldId id="295" r:id="rId14"/>
    <p:sldId id="296" r:id="rId15"/>
    <p:sldId id="447" r:id="rId16"/>
    <p:sldId id="453" r:id="rId17"/>
    <p:sldId id="439" r:id="rId18"/>
    <p:sldId id="292" r:id="rId19"/>
    <p:sldId id="456" r:id="rId20"/>
    <p:sldId id="455" r:id="rId21"/>
    <p:sldId id="460" r:id="rId22"/>
    <p:sldId id="294" r:id="rId23"/>
    <p:sldId id="461" r:id="rId24"/>
    <p:sldId id="458" r:id="rId25"/>
    <p:sldId id="463" r:id="rId26"/>
    <p:sldId id="464" r:id="rId27"/>
    <p:sldId id="465" r:id="rId28"/>
    <p:sldId id="462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93B3"/>
    <a:srgbClr val="5B9BD5"/>
    <a:srgbClr val="FFC000"/>
    <a:srgbClr val="203864"/>
    <a:srgbClr val="2E74B4"/>
    <a:srgbClr val="ED7D31"/>
    <a:srgbClr val="385723"/>
    <a:srgbClr val="70AD47"/>
    <a:srgbClr val="7F7F7F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 autoAdjust="0"/>
  </p:normalViewPr>
  <p:slideViewPr>
    <p:cSldViewPr snapToGrid="0">
      <p:cViewPr varScale="1">
        <p:scale>
          <a:sx n="90" d="100"/>
          <a:sy n="90" d="100"/>
        </p:scale>
        <p:origin x="52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04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DC95C-E7EA-4890-866D-48CB4DC76246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C470198F-C274-461E-9706-754809496B57}">
      <dgm:prSet phldrT="[文字]"/>
      <dgm:spPr>
        <a:solidFill>
          <a:srgbClr val="2E74B4"/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結構</a:t>
          </a:r>
        </a:p>
      </dgm:t>
    </dgm:pt>
    <dgm:pt modelId="{7D0AB80A-D4ED-413E-A83D-013F98C05C99}" type="parTrans" cxnId="{AB5087E1-D4E2-424D-95F8-343422A40201}">
      <dgm:prSet/>
      <dgm:spPr/>
      <dgm:t>
        <a:bodyPr/>
        <a:lstStyle/>
        <a:p>
          <a:endParaRPr lang="zh-TW" altLang="en-US"/>
        </a:p>
      </dgm:t>
    </dgm:pt>
    <dgm:pt modelId="{F6C5885E-6E44-4213-B8C5-119202D5B509}" type="sibTrans" cxnId="{AB5087E1-D4E2-424D-95F8-343422A40201}">
      <dgm:prSet/>
      <dgm:spPr/>
      <dgm:t>
        <a:bodyPr/>
        <a:lstStyle/>
        <a:p>
          <a:endParaRPr lang="zh-TW" altLang="en-US"/>
        </a:p>
      </dgm:t>
    </dgm:pt>
    <dgm:pt modelId="{88B15218-6EB5-4BE6-BB52-9A7FB84996DC}">
      <dgm:prSet phldrT="[文字]" custT="1"/>
      <dgm:spPr>
        <a:ln>
          <a:solidFill>
            <a:srgbClr val="ED7D31"/>
          </a:solidFill>
        </a:ln>
      </dgm:spPr>
      <dgm:t>
        <a:bodyPr/>
        <a:lstStyle/>
        <a:p>
          <a:endParaRPr lang="zh-TW" altLang="en-US" sz="18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143BFD-E8BA-4F47-B579-AC970D8220BE}" type="parTrans" cxnId="{07C0CC42-5164-43DB-8936-7941BC379849}">
      <dgm:prSet/>
      <dgm:spPr/>
      <dgm:t>
        <a:bodyPr/>
        <a:lstStyle/>
        <a:p>
          <a:endParaRPr lang="zh-TW" altLang="en-US"/>
        </a:p>
      </dgm:t>
    </dgm:pt>
    <dgm:pt modelId="{1DC26C79-2A85-40CF-B23C-2FA449EABE60}" type="sibTrans" cxnId="{07C0CC42-5164-43DB-8936-7941BC379849}">
      <dgm:prSet/>
      <dgm:spPr/>
      <dgm:t>
        <a:bodyPr/>
        <a:lstStyle/>
        <a:p>
          <a:endParaRPr lang="zh-TW" altLang="en-US"/>
        </a:p>
      </dgm:t>
    </dgm:pt>
    <dgm:pt modelId="{1B3A051F-3654-4531-9625-2E9318F2FFF6}">
      <dgm:prSet phldrT="[文字]" custT="1"/>
      <dgm:spPr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1F69B46-215E-4028-AA8D-FAEC25AF13F0}" type="parTrans" cxnId="{6FE9AA02-07CB-472F-BEB9-F69BE1D2B1B0}">
      <dgm:prSet/>
      <dgm:spPr/>
      <dgm:t>
        <a:bodyPr/>
        <a:lstStyle/>
        <a:p>
          <a:endParaRPr lang="zh-TW" altLang="en-US"/>
        </a:p>
      </dgm:t>
    </dgm:pt>
    <dgm:pt modelId="{DCEF4D36-5672-4D10-92AA-270014E144C7}" type="sibTrans" cxnId="{6FE9AA02-07CB-472F-BEB9-F69BE1D2B1B0}">
      <dgm:prSet/>
      <dgm:spPr/>
      <dgm:t>
        <a:bodyPr/>
        <a:lstStyle/>
        <a:p>
          <a:endParaRPr lang="zh-TW" altLang="en-US"/>
        </a:p>
      </dgm:t>
    </dgm:pt>
    <dgm:pt modelId="{6F2C3974-C6B7-4EBC-AE89-6524E60148A9}">
      <dgm:prSet phldrT="[文字]" custT="1"/>
      <dgm:spPr>
        <a:ln>
          <a:solidFill>
            <a:srgbClr val="FFC000"/>
          </a:solidFill>
        </a:ln>
      </dgm:spPr>
      <dgm:t>
        <a:bodyPr/>
        <a:lstStyle/>
        <a:p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767E33-9717-4E7F-8CEA-D80539D3B7BA}" type="parTrans" cxnId="{1397EF90-79D2-4CEB-870D-00EE0E9BE3DE}">
      <dgm:prSet/>
      <dgm:spPr/>
      <dgm:t>
        <a:bodyPr/>
        <a:lstStyle/>
        <a:p>
          <a:endParaRPr lang="zh-TW" altLang="en-US"/>
        </a:p>
      </dgm:t>
    </dgm:pt>
    <dgm:pt modelId="{116F9665-EB74-4080-AFE7-C29A80315EA7}" type="sibTrans" cxnId="{1397EF90-79D2-4CEB-870D-00EE0E9BE3DE}">
      <dgm:prSet/>
      <dgm:spPr/>
      <dgm:t>
        <a:bodyPr/>
        <a:lstStyle/>
        <a:p>
          <a:endParaRPr lang="zh-TW" altLang="en-US"/>
        </a:p>
      </dgm:t>
    </dgm:pt>
    <dgm:pt modelId="{6322807E-10D9-4040-86FD-C29A76BE9DCA}" type="pres">
      <dgm:prSet presAssocID="{80EDC95C-E7EA-4890-866D-48CB4DC7624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8E0882-E5E9-4C8C-AB87-409B9560C65F}" type="pres">
      <dgm:prSet presAssocID="{C470198F-C274-461E-9706-754809496B57}" presName="centerShape" presStyleLbl="node0" presStyleIdx="0" presStyleCnt="1"/>
      <dgm:spPr/>
    </dgm:pt>
    <dgm:pt modelId="{3BDDAD8E-32E6-4A2E-AA7F-2AFBCDC192FC}" type="pres">
      <dgm:prSet presAssocID="{88B15218-6EB5-4BE6-BB52-9A7FB84996DC}" presName="node" presStyleLbl="node1" presStyleIdx="0" presStyleCnt="3">
        <dgm:presLayoutVars>
          <dgm:bulletEnabled val="1"/>
        </dgm:presLayoutVars>
      </dgm:prSet>
      <dgm:spPr/>
    </dgm:pt>
    <dgm:pt modelId="{2D6BCD89-FAB9-4609-BC52-EC2F01AFCE35}" type="pres">
      <dgm:prSet presAssocID="{88B15218-6EB5-4BE6-BB52-9A7FB84996DC}" presName="dummy" presStyleCnt="0"/>
      <dgm:spPr/>
    </dgm:pt>
    <dgm:pt modelId="{465F853A-F0DE-49AB-8E7C-B155378A9BBD}" type="pres">
      <dgm:prSet presAssocID="{1DC26C79-2A85-40CF-B23C-2FA449EABE60}" presName="sibTrans" presStyleLbl="sibTrans2D1" presStyleIdx="0" presStyleCnt="3"/>
      <dgm:spPr/>
    </dgm:pt>
    <dgm:pt modelId="{19A432E6-91AD-4F9B-91D6-2337D92BEA62}" type="pres">
      <dgm:prSet presAssocID="{1B3A051F-3654-4531-9625-2E9318F2FFF6}" presName="node" presStyleLbl="node1" presStyleIdx="1" presStyleCnt="3">
        <dgm:presLayoutVars>
          <dgm:bulletEnabled val="1"/>
        </dgm:presLayoutVars>
      </dgm:prSet>
      <dgm:spPr/>
    </dgm:pt>
    <dgm:pt modelId="{7D7B35AC-C600-4093-BF10-DFF639875983}" type="pres">
      <dgm:prSet presAssocID="{1B3A051F-3654-4531-9625-2E9318F2FFF6}" presName="dummy" presStyleCnt="0"/>
      <dgm:spPr/>
    </dgm:pt>
    <dgm:pt modelId="{0920BEEA-6FE2-4BB4-805B-C0DBDE8AED97}" type="pres">
      <dgm:prSet presAssocID="{DCEF4D36-5672-4D10-92AA-270014E144C7}" presName="sibTrans" presStyleLbl="sibTrans2D1" presStyleIdx="1" presStyleCnt="3"/>
      <dgm:spPr/>
    </dgm:pt>
    <dgm:pt modelId="{B6922E87-D93D-4E96-A750-39D42EDE6A47}" type="pres">
      <dgm:prSet presAssocID="{6F2C3974-C6B7-4EBC-AE89-6524E60148A9}" presName="node" presStyleLbl="node1" presStyleIdx="2" presStyleCnt="3">
        <dgm:presLayoutVars>
          <dgm:bulletEnabled val="1"/>
        </dgm:presLayoutVars>
      </dgm:prSet>
      <dgm:spPr/>
    </dgm:pt>
    <dgm:pt modelId="{AA9098C5-53E8-4728-AE87-3196E1D25BC5}" type="pres">
      <dgm:prSet presAssocID="{6F2C3974-C6B7-4EBC-AE89-6524E60148A9}" presName="dummy" presStyleCnt="0"/>
      <dgm:spPr/>
    </dgm:pt>
    <dgm:pt modelId="{08D99272-7832-4FF8-A621-E72045A07BCA}" type="pres">
      <dgm:prSet presAssocID="{116F9665-EB74-4080-AFE7-C29A80315EA7}" presName="sibTrans" presStyleLbl="sibTrans2D1" presStyleIdx="2" presStyleCnt="3"/>
      <dgm:spPr/>
    </dgm:pt>
  </dgm:ptLst>
  <dgm:cxnLst>
    <dgm:cxn modelId="{6FE9AA02-07CB-472F-BEB9-F69BE1D2B1B0}" srcId="{C470198F-C274-461E-9706-754809496B57}" destId="{1B3A051F-3654-4531-9625-2E9318F2FFF6}" srcOrd="1" destOrd="0" parTransId="{E1F69B46-215E-4028-AA8D-FAEC25AF13F0}" sibTransId="{DCEF4D36-5672-4D10-92AA-270014E144C7}"/>
    <dgm:cxn modelId="{E8DFE004-1627-400F-932E-D7E1EED97C71}" type="presOf" srcId="{116F9665-EB74-4080-AFE7-C29A80315EA7}" destId="{08D99272-7832-4FF8-A621-E72045A07BCA}" srcOrd="0" destOrd="0" presId="urn:microsoft.com/office/officeart/2005/8/layout/radial6"/>
    <dgm:cxn modelId="{567F382A-A69F-4B65-911F-2F9B356D23BB}" type="presOf" srcId="{88B15218-6EB5-4BE6-BB52-9A7FB84996DC}" destId="{3BDDAD8E-32E6-4A2E-AA7F-2AFBCDC192FC}" srcOrd="0" destOrd="0" presId="urn:microsoft.com/office/officeart/2005/8/layout/radial6"/>
    <dgm:cxn modelId="{5C58863B-4DC2-4922-A06A-2D33EF8B326D}" type="presOf" srcId="{80EDC95C-E7EA-4890-866D-48CB4DC76246}" destId="{6322807E-10D9-4040-86FD-C29A76BE9DCA}" srcOrd="0" destOrd="0" presId="urn:microsoft.com/office/officeart/2005/8/layout/radial6"/>
    <dgm:cxn modelId="{47FB353C-A9F5-40DB-8F95-D93A6AE4DFA2}" type="presOf" srcId="{1B3A051F-3654-4531-9625-2E9318F2FFF6}" destId="{19A432E6-91AD-4F9B-91D6-2337D92BEA62}" srcOrd="0" destOrd="0" presId="urn:microsoft.com/office/officeart/2005/8/layout/radial6"/>
    <dgm:cxn modelId="{07C0CC42-5164-43DB-8936-7941BC379849}" srcId="{C470198F-C274-461E-9706-754809496B57}" destId="{88B15218-6EB5-4BE6-BB52-9A7FB84996DC}" srcOrd="0" destOrd="0" parTransId="{DA143BFD-E8BA-4F47-B579-AC970D8220BE}" sibTransId="{1DC26C79-2A85-40CF-B23C-2FA449EABE60}"/>
    <dgm:cxn modelId="{FB868651-DAD0-4F05-AD4C-A185D833551B}" type="presOf" srcId="{DCEF4D36-5672-4D10-92AA-270014E144C7}" destId="{0920BEEA-6FE2-4BB4-805B-C0DBDE8AED97}" srcOrd="0" destOrd="0" presId="urn:microsoft.com/office/officeart/2005/8/layout/radial6"/>
    <dgm:cxn modelId="{8BF57655-D59A-44B2-9883-DC8E0B327D4F}" type="presOf" srcId="{6F2C3974-C6B7-4EBC-AE89-6524E60148A9}" destId="{B6922E87-D93D-4E96-A750-39D42EDE6A47}" srcOrd="0" destOrd="0" presId="urn:microsoft.com/office/officeart/2005/8/layout/radial6"/>
    <dgm:cxn modelId="{25627286-D2E5-4D33-BC5A-BCD3ED3B0A38}" type="presOf" srcId="{1DC26C79-2A85-40CF-B23C-2FA449EABE60}" destId="{465F853A-F0DE-49AB-8E7C-B155378A9BBD}" srcOrd="0" destOrd="0" presId="urn:microsoft.com/office/officeart/2005/8/layout/radial6"/>
    <dgm:cxn modelId="{1397EF90-79D2-4CEB-870D-00EE0E9BE3DE}" srcId="{C470198F-C274-461E-9706-754809496B57}" destId="{6F2C3974-C6B7-4EBC-AE89-6524E60148A9}" srcOrd="2" destOrd="0" parTransId="{E0767E33-9717-4E7F-8CEA-D80539D3B7BA}" sibTransId="{116F9665-EB74-4080-AFE7-C29A80315EA7}"/>
    <dgm:cxn modelId="{E69E0894-7381-4291-A602-D29D7F5F65C4}" type="presOf" srcId="{C470198F-C274-461E-9706-754809496B57}" destId="{928E0882-E5E9-4C8C-AB87-409B9560C65F}" srcOrd="0" destOrd="0" presId="urn:microsoft.com/office/officeart/2005/8/layout/radial6"/>
    <dgm:cxn modelId="{AB5087E1-D4E2-424D-95F8-343422A40201}" srcId="{80EDC95C-E7EA-4890-866D-48CB4DC76246}" destId="{C470198F-C274-461E-9706-754809496B57}" srcOrd="0" destOrd="0" parTransId="{7D0AB80A-D4ED-413E-A83D-013F98C05C99}" sibTransId="{F6C5885E-6E44-4213-B8C5-119202D5B509}"/>
    <dgm:cxn modelId="{4945A83D-3861-4412-B0B7-333A1FB2D1D0}" type="presParOf" srcId="{6322807E-10D9-4040-86FD-C29A76BE9DCA}" destId="{928E0882-E5E9-4C8C-AB87-409B9560C65F}" srcOrd="0" destOrd="0" presId="urn:microsoft.com/office/officeart/2005/8/layout/radial6"/>
    <dgm:cxn modelId="{E2CD2189-5D66-4D09-9749-28706034AF44}" type="presParOf" srcId="{6322807E-10D9-4040-86FD-C29A76BE9DCA}" destId="{3BDDAD8E-32E6-4A2E-AA7F-2AFBCDC192FC}" srcOrd="1" destOrd="0" presId="urn:microsoft.com/office/officeart/2005/8/layout/radial6"/>
    <dgm:cxn modelId="{0AABFAB4-DE73-48DB-B7E4-C949505A7BFF}" type="presParOf" srcId="{6322807E-10D9-4040-86FD-C29A76BE9DCA}" destId="{2D6BCD89-FAB9-4609-BC52-EC2F01AFCE35}" srcOrd="2" destOrd="0" presId="urn:microsoft.com/office/officeart/2005/8/layout/radial6"/>
    <dgm:cxn modelId="{B537ADF1-29E1-41CA-98D0-DFDBB3FC85F4}" type="presParOf" srcId="{6322807E-10D9-4040-86FD-C29A76BE9DCA}" destId="{465F853A-F0DE-49AB-8E7C-B155378A9BBD}" srcOrd="3" destOrd="0" presId="urn:microsoft.com/office/officeart/2005/8/layout/radial6"/>
    <dgm:cxn modelId="{11BA84A5-AA1B-4E9A-B5B5-05C0A930CD63}" type="presParOf" srcId="{6322807E-10D9-4040-86FD-C29A76BE9DCA}" destId="{19A432E6-91AD-4F9B-91D6-2337D92BEA62}" srcOrd="4" destOrd="0" presId="urn:microsoft.com/office/officeart/2005/8/layout/radial6"/>
    <dgm:cxn modelId="{0921D8F0-9D72-47BE-9A7A-AB1E7368A40B}" type="presParOf" srcId="{6322807E-10D9-4040-86FD-C29A76BE9DCA}" destId="{7D7B35AC-C600-4093-BF10-DFF639875983}" srcOrd="5" destOrd="0" presId="urn:microsoft.com/office/officeart/2005/8/layout/radial6"/>
    <dgm:cxn modelId="{2485F337-31C1-4667-BE9F-3FD81D92B432}" type="presParOf" srcId="{6322807E-10D9-4040-86FD-C29A76BE9DCA}" destId="{0920BEEA-6FE2-4BB4-805B-C0DBDE8AED97}" srcOrd="6" destOrd="0" presId="urn:microsoft.com/office/officeart/2005/8/layout/radial6"/>
    <dgm:cxn modelId="{41741D3F-B6C5-4B85-83CE-E884A3A1F03E}" type="presParOf" srcId="{6322807E-10D9-4040-86FD-C29A76BE9DCA}" destId="{B6922E87-D93D-4E96-A750-39D42EDE6A47}" srcOrd="7" destOrd="0" presId="urn:microsoft.com/office/officeart/2005/8/layout/radial6"/>
    <dgm:cxn modelId="{5EB749E4-D7BE-4BE0-8063-9847790FD1A2}" type="presParOf" srcId="{6322807E-10D9-4040-86FD-C29A76BE9DCA}" destId="{AA9098C5-53E8-4728-AE87-3196E1D25BC5}" srcOrd="8" destOrd="0" presId="urn:microsoft.com/office/officeart/2005/8/layout/radial6"/>
    <dgm:cxn modelId="{9D831A19-89CA-4251-93C3-9F6C77704D8D}" type="presParOf" srcId="{6322807E-10D9-4040-86FD-C29A76BE9DCA}" destId="{08D99272-7832-4FF8-A621-E72045A07BCA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99272-7832-4FF8-A621-E72045A07BCA}">
      <dsp:nvSpPr>
        <dsp:cNvPr id="0" name=""/>
        <dsp:cNvSpPr/>
      </dsp:nvSpPr>
      <dsp:spPr>
        <a:xfrm>
          <a:off x="1449696" y="528370"/>
          <a:ext cx="3528119" cy="3528119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0BEEA-6FE2-4BB4-805B-C0DBDE8AED97}">
      <dsp:nvSpPr>
        <dsp:cNvPr id="0" name=""/>
        <dsp:cNvSpPr/>
      </dsp:nvSpPr>
      <dsp:spPr>
        <a:xfrm>
          <a:off x="1449696" y="528370"/>
          <a:ext cx="3528119" cy="3528119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F853A-F0DE-49AB-8E7C-B155378A9BBD}">
      <dsp:nvSpPr>
        <dsp:cNvPr id="0" name=""/>
        <dsp:cNvSpPr/>
      </dsp:nvSpPr>
      <dsp:spPr>
        <a:xfrm>
          <a:off x="1449696" y="528370"/>
          <a:ext cx="3528119" cy="3528119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E0882-E5E9-4C8C-AB87-409B9560C65F}">
      <dsp:nvSpPr>
        <dsp:cNvPr id="0" name=""/>
        <dsp:cNvSpPr/>
      </dsp:nvSpPr>
      <dsp:spPr>
        <a:xfrm>
          <a:off x="2402470" y="1481144"/>
          <a:ext cx="1622570" cy="1622570"/>
        </a:xfrm>
        <a:prstGeom prst="ellipse">
          <a:avLst/>
        </a:prstGeom>
        <a:solidFill>
          <a:srgbClr val="2E74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結構</a:t>
          </a:r>
        </a:p>
      </dsp:txBody>
      <dsp:txXfrm>
        <a:off x="2640090" y="1718764"/>
        <a:ext cx="1147330" cy="1147330"/>
      </dsp:txXfrm>
    </dsp:sp>
    <dsp:sp modelId="{3BDDAD8E-32E6-4A2E-AA7F-2AFBCDC192FC}">
      <dsp:nvSpPr>
        <dsp:cNvPr id="0" name=""/>
        <dsp:cNvSpPr/>
      </dsp:nvSpPr>
      <dsp:spPr>
        <a:xfrm>
          <a:off x="2645856" y="1359"/>
          <a:ext cx="1135799" cy="11357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12190" y="167693"/>
        <a:ext cx="803131" cy="803131"/>
      </dsp:txXfrm>
    </dsp:sp>
    <dsp:sp modelId="{19A432E6-91AD-4F9B-91D6-2337D92BEA62}">
      <dsp:nvSpPr>
        <dsp:cNvPr id="0" name=""/>
        <dsp:cNvSpPr/>
      </dsp:nvSpPr>
      <dsp:spPr>
        <a:xfrm>
          <a:off x="4138166" y="2586115"/>
          <a:ext cx="1135799" cy="11357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4500" y="2752449"/>
        <a:ext cx="803131" cy="803131"/>
      </dsp:txXfrm>
    </dsp:sp>
    <dsp:sp modelId="{B6922E87-D93D-4E96-A750-39D42EDE6A47}">
      <dsp:nvSpPr>
        <dsp:cNvPr id="0" name=""/>
        <dsp:cNvSpPr/>
      </dsp:nvSpPr>
      <dsp:spPr>
        <a:xfrm>
          <a:off x="1153546" y="2586115"/>
          <a:ext cx="1135799" cy="11357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319880" y="2752449"/>
        <a:ext cx="803131" cy="80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0A22A-35D3-4436-B83A-1B4F1230F51D}" type="datetimeFigureOut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A615F-372A-4AC7-AE13-C50C21A9E2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0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365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552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063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608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164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384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646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97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9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035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2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985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623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408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641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098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409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058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645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018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82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69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761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4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894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74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759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929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2E98D-5962-41A6-83C4-BF3C94183FE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29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3F5-05A1-491A-998A-0C54302EAF3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7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443B-9457-4165-AE21-83A54F0275AB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19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26C5-DC85-4EF9-BBE6-A1399CD892D4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07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D797E-B384-47AD-BFAF-0F0DC8DEB5E7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32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E44D-19F3-4425-810B-AF41EC4D8E8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63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CE0D-0EE7-490C-8AA6-8FB4CB98AB0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015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69D0-528D-496E-BD8A-4A8A7209DD8F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26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F253-5E62-4B32-94BA-E99FD13D3CCC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71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8CCA-2CD7-41A1-826E-3B678FC123A9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10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CAEEA-140C-4610-B4E9-0A81795C6CAE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12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3109D-E1F7-4107-867A-6674F5148608}" type="datetime1">
              <a:rPr lang="zh-TW" altLang="en-US" smtClean="0"/>
              <a:t>2019/5/28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E9A84-A6CA-4827-8DBC-3F05F469E0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71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diagramData" Target="../diagrams/data1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microsoft.com/office/2007/relationships/diagramDrawing" Target="../diagrams/drawing1.xml"/><Relationship Id="rId5" Type="http://schemas.openxmlformats.org/officeDocument/2006/relationships/image" Target="../media/image20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5.wdp"/><Relationship Id="rId10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3.png"/><Relationship Id="rId4" Type="http://schemas.openxmlformats.org/officeDocument/2006/relationships/image" Target="../media/image22.jp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23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microsoft.com/office/2007/relationships/hdphoto" Target="../media/hdphoto5.wdp"/><Relationship Id="rId5" Type="http://schemas.openxmlformats.org/officeDocument/2006/relationships/image" Target="../media/image23.png"/><Relationship Id="rId10" Type="http://schemas.openxmlformats.org/officeDocument/2006/relationships/image" Target="../media/image6.png"/><Relationship Id="rId4" Type="http://schemas.openxmlformats.org/officeDocument/2006/relationships/image" Target="../media/image22.jp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microsoft.com/office/2007/relationships/hdphoto" Target="../media/hdphoto5.wdp"/><Relationship Id="rId5" Type="http://schemas.openxmlformats.org/officeDocument/2006/relationships/image" Target="../media/image23.png"/><Relationship Id="rId10" Type="http://schemas.openxmlformats.org/officeDocument/2006/relationships/image" Target="../media/image6.png"/><Relationship Id="rId4" Type="http://schemas.openxmlformats.org/officeDocument/2006/relationships/image" Target="../media/image22.jp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18" Type="http://schemas.openxmlformats.org/officeDocument/2006/relationships/image" Target="../media/image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6" Type="http://schemas.microsoft.com/office/2007/relationships/hdphoto" Target="../media/hdphoto3.wdp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0657" y="535807"/>
            <a:ext cx="8077200" cy="59895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77745" y="264677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4000" b="1" dirty="0">
                <a:latin typeface="Microsoft JhengHei" charset="-120"/>
                <a:ea typeface="Microsoft JhengHei" charset="-120"/>
                <a:cs typeface="Microsoft JhengHei" charset="-120"/>
              </a:rPr>
              <a:t>全速衝線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85702" y="19704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專題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報告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9908" y="3446181"/>
            <a:ext cx="337773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1400" b="1" dirty="0">
                <a:latin typeface="Microsoft JhengHei" charset="-120"/>
                <a:ea typeface="Microsoft JhengHei" charset="-120"/>
                <a:cs typeface="Microsoft JhengHei" charset="-120"/>
              </a:rPr>
              <a:t>以遊戲式學習為基礎所設計的遊戲</a:t>
            </a:r>
            <a:endParaRPr lang="en-US" altLang="zh-TW" sz="1400" b="1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lang="zh-TW" altLang="en-US" sz="1400" b="1" dirty="0">
                <a:latin typeface="Microsoft JhengHei" charset="-120"/>
                <a:ea typeface="Microsoft JhengHei" charset="-120"/>
                <a:cs typeface="Microsoft JhengHei" charset="-120"/>
              </a:rPr>
              <a:t>用於輔助使用者學習程式</a:t>
            </a:r>
            <a:endParaRPr lang="zh-TW" altLang="en-US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950986" y="4199472"/>
            <a:ext cx="4290028" cy="467023"/>
            <a:chOff x="4067948" y="4559798"/>
            <a:chExt cx="4290028" cy="467023"/>
          </a:xfrm>
        </p:grpSpPr>
        <p:sp>
          <p:nvSpPr>
            <p:cNvPr id="9" name="圆角矩形 8"/>
            <p:cNvSpPr/>
            <p:nvPr/>
          </p:nvSpPr>
          <p:spPr>
            <a:xfrm>
              <a:off x="5024374" y="4559798"/>
              <a:ext cx="2386452" cy="467023"/>
            </a:xfrm>
            <a:prstGeom prst="roundRect">
              <a:avLst>
                <a:gd name="adj" fmla="val 50000"/>
              </a:avLst>
            </a:prstGeom>
            <a:solidFill>
              <a:srgbClr val="E17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67948" y="4631510"/>
              <a:ext cx="4290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en-US" altLang="zh-TW" sz="1400">
                  <a:solidFill>
                    <a:schemeClr val="bg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108.05.29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489608-3BEC-4AB5-B1CB-D2516B5F67C3}"/>
              </a:ext>
            </a:extLst>
          </p:cNvPr>
          <p:cNvSpPr txBox="1"/>
          <p:nvPr/>
        </p:nvSpPr>
        <p:spPr>
          <a:xfrm>
            <a:off x="8845902" y="4872995"/>
            <a:ext cx="4124822" cy="14833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指導教授：江傳文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謝正德、劉晉豪 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劉豐銘、林浚誠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408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5AD117F2-6A10-4EA9-A2F2-4BACBCCA3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93" b="27734"/>
          <a:stretch/>
        </p:blipFill>
        <p:spPr>
          <a:xfrm>
            <a:off x="838200" y="3388304"/>
            <a:ext cx="10279743" cy="42897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F7E6DDC-41E6-4405-BC7D-D061D85B58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444" b="56333" l="21438" r="39625">
                        <a14:backgroundMark x1="23688" y1="54778" x2="23688" y2="54778"/>
                        <a14:backgroundMark x1="25063" y1="53333" x2="25063" y2="53333"/>
                      </a14:backgroundRemoval>
                    </a14:imgEffect>
                  </a14:imgLayer>
                </a14:imgProps>
              </a:ext>
            </a:extLst>
          </a:blip>
          <a:srcRect l="20714" t="38369" r="59145" b="43287"/>
          <a:stretch/>
        </p:blipFill>
        <p:spPr>
          <a:xfrm>
            <a:off x="6158644" y="2041856"/>
            <a:ext cx="4179156" cy="2141032"/>
          </a:xfrm>
          <a:prstGeom prst="rect">
            <a:avLst/>
          </a:prstGeom>
        </p:spPr>
      </p:pic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334795600"/>
              </p:ext>
            </p:extLst>
          </p:nvPr>
        </p:nvGraphicFramePr>
        <p:xfrm>
          <a:off x="1043399" y="1181780"/>
          <a:ext cx="6427512" cy="4285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2" name="群組 11"/>
          <p:cNvGrpSpPr/>
          <p:nvPr/>
        </p:nvGrpSpPr>
        <p:grpSpPr>
          <a:xfrm>
            <a:off x="2102867" y="1519342"/>
            <a:ext cx="4312248" cy="3026617"/>
            <a:chOff x="2102867" y="1519342"/>
            <a:chExt cx="4312248" cy="3026617"/>
          </a:xfrm>
        </p:grpSpPr>
        <p:sp>
          <p:nvSpPr>
            <p:cNvPr id="5" name="文字方塊 4"/>
            <p:cNvSpPr txBox="1"/>
            <p:nvPr/>
          </p:nvSpPr>
          <p:spPr>
            <a:xfrm>
              <a:off x="3601372" y="1519342"/>
              <a:ext cx="1330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整體性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085078" y="4145849"/>
              <a:ext cx="1330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自律性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102867" y="4137874"/>
              <a:ext cx="1330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轉換性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C71A67E-3183-4319-9B99-62100102E155}"/>
              </a:ext>
            </a:extLst>
          </p:cNvPr>
          <p:cNvGrpSpPr/>
          <p:nvPr/>
        </p:nvGrpSpPr>
        <p:grpSpPr>
          <a:xfrm>
            <a:off x="9982200" y="2345157"/>
            <a:ext cx="2094733" cy="2335539"/>
            <a:chOff x="9982200" y="2345157"/>
            <a:chExt cx="2094733" cy="2335539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4ED714AF-0348-472F-BFC7-489C1D4B5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36"/>
            <a:stretch/>
          </p:blipFill>
          <p:spPr>
            <a:xfrm>
              <a:off x="10010904" y="2345157"/>
              <a:ext cx="2037324" cy="1819131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C9095FB1-D9D4-4DE0-8732-BB9C0DFB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4123382"/>
              <a:ext cx="2094733" cy="557314"/>
            </a:xfrm>
            <a:prstGeom prst="rect">
              <a:avLst/>
            </a:prstGeom>
          </p:spPr>
        </p:pic>
      </p:grpSp>
      <p:sp>
        <p:nvSpPr>
          <p:cNvPr id="19" name="文本框 42">
            <a:extLst>
              <a:ext uri="{FF2B5EF4-FFF2-40B4-BE49-F238E27FC236}">
                <a16:creationId xmlns:a16="http://schemas.microsoft.com/office/drawing/2014/main" id="{A5074436-F6F4-46DA-A7F9-BAB0535CA5A1}"/>
              </a:ext>
            </a:extLst>
          </p:cNvPr>
          <p:cNvSpPr txBox="1"/>
          <p:nvPr/>
        </p:nvSpPr>
        <p:spPr>
          <a:xfrm>
            <a:off x="1686257" y="4506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程式積木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A6E3C7C-956E-4BAA-8CFC-41CA69F72D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8E0882-E5E9-4C8C-AB87-409B9560C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928E0882-E5E9-4C8C-AB87-409B9560C6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DDAD8E-32E6-4A2E-AA7F-2AFBCDC19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graphicEl>
                                              <a:dgm id="{3BDDAD8E-32E6-4A2E-AA7F-2AFBCDC192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5F853A-F0DE-49AB-8E7C-B155378A9B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graphicEl>
                                              <a:dgm id="{465F853A-F0DE-49AB-8E7C-B155378A9B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A432E6-91AD-4F9B-91D6-2337D92BE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graphicEl>
                                              <a:dgm id="{19A432E6-91AD-4F9B-91D6-2337D92BEA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20BEEA-6FE2-4BB4-805B-C0DBDE8AED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graphicEl>
                                              <a:dgm id="{0920BEEA-6FE2-4BB4-805B-C0DBDE8AED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922E87-D93D-4E96-A750-39D42EDE6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graphicEl>
                                              <a:dgm id="{B6922E87-D93D-4E96-A750-39D42EDE6A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D99272-7832-4FF8-A621-E72045A07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">
                                            <p:graphicEl>
                                              <a:dgm id="{08D99272-7832-4FF8-A621-E72045A07B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9237921" y="6405383"/>
            <a:ext cx="2743200" cy="365125"/>
          </a:xfrm>
        </p:spPr>
        <p:txBody>
          <a:bodyPr/>
          <a:lstStyle/>
          <a:p>
            <a:fld id="{AC1E9A84-A6CA-4827-8DBC-3F05F469E038}" type="slidenum">
              <a:rPr lang="zh-TW" altLang="en-US" smtClean="0"/>
              <a:t>11</a:t>
            </a:fld>
            <a:endParaRPr lang="zh-TW" altLang="en-US"/>
          </a:p>
        </p:txBody>
      </p: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EC7E5964-5A30-42A5-A9E7-8173FBAAF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581152"/>
              </p:ext>
            </p:extLst>
          </p:nvPr>
        </p:nvGraphicFramePr>
        <p:xfrm>
          <a:off x="919676" y="1341929"/>
          <a:ext cx="10552854" cy="461495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07048">
                  <a:extLst>
                    <a:ext uri="{9D8B030D-6E8A-4147-A177-3AD203B41FA5}">
                      <a16:colId xmlns:a16="http://schemas.microsoft.com/office/drawing/2014/main" val="2690114547"/>
                    </a:ext>
                  </a:extLst>
                </a:gridCol>
                <a:gridCol w="2947025">
                  <a:extLst>
                    <a:ext uri="{9D8B030D-6E8A-4147-A177-3AD203B41FA5}">
                      <a16:colId xmlns:a16="http://schemas.microsoft.com/office/drawing/2014/main" val="2949589"/>
                    </a:ext>
                  </a:extLst>
                </a:gridCol>
                <a:gridCol w="3150179">
                  <a:extLst>
                    <a:ext uri="{9D8B030D-6E8A-4147-A177-3AD203B41FA5}">
                      <a16:colId xmlns:a16="http://schemas.microsoft.com/office/drawing/2014/main" val="484403360"/>
                    </a:ext>
                  </a:extLst>
                </a:gridCol>
                <a:gridCol w="3048602">
                  <a:extLst>
                    <a:ext uri="{9D8B030D-6E8A-4147-A177-3AD203B41FA5}">
                      <a16:colId xmlns:a16="http://schemas.microsoft.com/office/drawing/2014/main" val="992442213"/>
                    </a:ext>
                  </a:extLst>
                </a:gridCol>
              </a:tblGrid>
              <a:tr h="54124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本專題作品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Scratch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Blockly</a:t>
                      </a:r>
                      <a:r>
                        <a:rPr lang="en-US" altLang="zh-TW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Game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403119"/>
                  </a:ext>
                </a:extLst>
              </a:tr>
              <a:tr h="4871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遊玩方式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撰寫程式、程式積木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程式積木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程式積木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079573"/>
                  </a:ext>
                </a:extLst>
              </a:tr>
              <a:tr h="4871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可轉換語言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語言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JavaScript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以及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PHP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991054"/>
                  </a:ext>
                </a:extLst>
              </a:tr>
              <a:tr h="113337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輔助教學，可隨時將積木轉換為 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語言，能讓使用者比較積木與 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語言的對應關係</a:t>
                      </a: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使用積木來創造一個動畫或小遊戲。</a:t>
                      </a:r>
                      <a:endParaRPr lang="zh-TW" altLang="zh-TW" sz="2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透過各個遊戲來傳達各種程式觀念。</a:t>
                      </a:r>
                      <a:endParaRPr lang="zh-TW" altLang="zh-TW" sz="2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01954"/>
                  </a:ext>
                </a:extLst>
              </a:tr>
              <a:tr h="113337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優點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可以隨時將積木轉為 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語言對照</a:t>
                      </a: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en-US" altLang="zh-TW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程式積木中能看出完整的程式範圍</a:t>
                      </a: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較接近物件導向的觀念，每段程式較像一個「物件」。</a:t>
                      </a:r>
                      <a:endParaRPr lang="zh-TW" altLang="zh-TW" sz="2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依照遊戲形式的不同教導不同的觀念。</a:t>
                      </a:r>
                      <a:endParaRPr lang="zh-TW" altLang="zh-TW" sz="2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79263"/>
                  </a:ext>
                </a:extLst>
              </a:tr>
              <a:tr h="8327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缺點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為了能與</a:t>
                      </a: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語言相對應，積木樣式較</a:t>
                      </a:r>
                      <a:r>
                        <a:rPr lang="zh-TW" altLang="en-US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少</a:t>
                      </a: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altLang="zh-TW" sz="2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偏向實作應用，沒有自己的教程來教導觀念。</a:t>
                      </a:r>
                      <a:endParaRPr lang="zh-TW" altLang="zh-TW" sz="2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zh-TW" sz="16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遊戲中不能隨時將積木轉換成程式語言來對照。</a:t>
                      </a:r>
                      <a:endParaRPr lang="zh-TW" altLang="zh-TW" sz="2400" b="1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503854"/>
                  </a:ext>
                </a:extLst>
              </a:tr>
            </a:tbl>
          </a:graphicData>
        </a:graphic>
      </p:graphicFrame>
      <p:sp>
        <p:nvSpPr>
          <p:cNvPr id="8" name="文本框 42">
            <a:extLst>
              <a:ext uri="{FF2B5EF4-FFF2-40B4-BE49-F238E27FC236}">
                <a16:creationId xmlns:a16="http://schemas.microsoft.com/office/drawing/2014/main" id="{963257C9-C29C-40D1-9BAF-15D3492B2876}"/>
              </a:ext>
            </a:extLst>
          </p:cNvPr>
          <p:cNvSpPr txBox="1"/>
          <p:nvPr/>
        </p:nvSpPr>
        <p:spPr>
          <a:xfrm>
            <a:off x="1686257" y="45069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程式積木相關作品特性比較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7545FE-0262-49DD-8B6D-AF0EFD8E5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241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6C15BC-1039-4879-89FC-20E133AD84BA}"/>
              </a:ext>
            </a:extLst>
          </p:cNvPr>
          <p:cNvSpPr/>
          <p:nvPr/>
        </p:nvSpPr>
        <p:spPr>
          <a:xfrm>
            <a:off x="1671161" y="1394568"/>
            <a:ext cx="9327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根據上述所說，本團隊自製了一套程式積木，且這套積木額外擁有能直接轉譯成Ｃ語言的功能。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243AA7-034E-4197-8320-70C28A15B8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93" b="27734"/>
          <a:stretch/>
        </p:blipFill>
        <p:spPr>
          <a:xfrm>
            <a:off x="838200" y="3223204"/>
            <a:ext cx="10279743" cy="428975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04" y="1981448"/>
            <a:ext cx="6097129" cy="303013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523088" y="5011581"/>
            <a:ext cx="205628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▲程式積木示意圖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A12B6A7-F0AA-4FCD-AC34-DAD86EFF24C4}"/>
              </a:ext>
            </a:extLst>
          </p:cNvPr>
          <p:cNvGrpSpPr/>
          <p:nvPr/>
        </p:nvGrpSpPr>
        <p:grpSpPr>
          <a:xfrm>
            <a:off x="9982200" y="2345157"/>
            <a:ext cx="2094733" cy="2335539"/>
            <a:chOff x="9982200" y="2345157"/>
            <a:chExt cx="2094733" cy="23355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767D54D-1563-4E09-88D8-A1B9FAAC2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36"/>
            <a:stretch/>
          </p:blipFill>
          <p:spPr>
            <a:xfrm>
              <a:off x="10010904" y="2345157"/>
              <a:ext cx="2037324" cy="1819131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F4FAAA6-7CF3-42F4-82F0-2CD7D82A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4123382"/>
              <a:ext cx="2094733" cy="557314"/>
            </a:xfrm>
            <a:prstGeom prst="rect">
              <a:avLst/>
            </a:prstGeom>
          </p:spPr>
        </p:pic>
      </p:grpSp>
      <p:sp>
        <p:nvSpPr>
          <p:cNvPr id="15" name="文本框 42">
            <a:extLst>
              <a:ext uri="{FF2B5EF4-FFF2-40B4-BE49-F238E27FC236}">
                <a16:creationId xmlns:a16="http://schemas.microsoft.com/office/drawing/2014/main" id="{62AAD5DC-2AC4-4909-B6C6-204601306CA1}"/>
              </a:ext>
            </a:extLst>
          </p:cNvPr>
          <p:cNvSpPr txBox="1"/>
          <p:nvPr/>
        </p:nvSpPr>
        <p:spPr>
          <a:xfrm>
            <a:off x="1686257" y="4506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程式積木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B9D8E9A-7538-43D7-AA3A-BAA31465F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775337" y="441909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系統功能說明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1" y="1849671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0</a:t>
              </a:r>
              <a:r>
                <a:rPr lang="en-US" altLang="zh-TW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81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3EB7B04A-64D3-4BD6-9596-650087DC9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1348"/>
            <a:ext cx="12687300" cy="6385407"/>
          </a:xfrm>
          <a:prstGeom prst="ellipse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1D7750B-6031-4D54-8032-C222BCE01F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3" b="92966" l="9973" r="90471">
                        <a14:foregroundMark x1="26933" y1="45387" x2="26809" y2="50018"/>
                        <a14:foregroundMark x1="32942" y1="23047" x2="34009" y2="25380"/>
                        <a14:foregroundMark x1="32280" y1="28049" x2="33902" y2="23860"/>
                        <a14:foregroundMark x1="28053" y1="24143" x2="29026" y2="27680"/>
                        <a14:foregroundMark x1="27271" y1="24920" x2="27502" y2="30364"/>
                        <a14:foregroundMark x1="50862" y1="89077" x2="54702" y2="92718"/>
                        <a14:foregroundMark x1="54702" y1="92718" x2="54844" y2="92966"/>
                        <a14:foregroundMark x1="62507" y1="44821" x2="61476" y2="57405"/>
                        <a14:foregroundMark x1="61476" y1="57405" x2="61476" y2="57405"/>
                        <a14:foregroundMark x1="90436" y1="41287" x2="90471" y2="49487"/>
                        <a14:foregroundMark x1="90471" y1="49487" x2="90276" y2="49982"/>
                        <a14:backgroundMark x1="11822" y1="41499" x2="16622" y2="49487"/>
                        <a14:backgroundMark x1="16622" y1="49487" x2="20284" y2="69247"/>
                        <a14:backgroundMark x1="18791" y1="44963" x2="25244" y2="42206"/>
                        <a14:backgroundMark x1="17049" y1="65606" x2="26116" y2="64404"/>
                        <a14:backgroundMark x1="26116" y1="64404" x2="26116" y2="64404"/>
                        <a14:backgroundMark x1="17227" y1="31955" x2="22222" y2="32414"/>
                        <a14:backgroundMark x1="22222" y1="32414" x2="31324" y2="32308"/>
                        <a14:backgroundMark x1="31324" y1="32308" x2="34933" y2="35878"/>
                        <a14:backgroundMark x1="34933" y1="35878" x2="36978" y2="43019"/>
                        <a14:backgroundMark x1="36978" y1="43019" x2="37369" y2="46872"/>
                        <a14:backgroundMark x1="37636" y1="49487" x2="38916" y2="68858"/>
                        <a14:backgroundMark x1="38916" y1="68858" x2="38347" y2="77695"/>
                        <a14:backgroundMark x1="38347" y1="77695" x2="36551" y2="85048"/>
                        <a14:backgroundMark x1="36551" y1="85048" x2="36409" y2="85189"/>
                        <a14:backgroundMark x1="49582" y1="44963" x2="52089" y2="51467"/>
                        <a14:backgroundMark x1="52089" y1="51467" x2="53849" y2="68682"/>
                        <a14:backgroundMark x1="53849" y1="68682" x2="53849" y2="69424"/>
                        <a14:backgroundMark x1="35360" y1="14457" x2="41067" y2="24567"/>
                        <a14:backgroundMark x1="41067" y1="24567" x2="42684" y2="32485"/>
                        <a14:backgroundMark x1="42684" y1="32485" x2="42684" y2="32662"/>
                        <a14:backgroundMark x1="44516" y1="68222" x2="50791" y2="81053"/>
                        <a14:backgroundMark x1="65387" y1="48215" x2="82116" y2="64864"/>
                        <a14:backgroundMark x1="57742" y1="62531" x2="54951" y2="68575"/>
                        <a14:backgroundMark x1="54951" y1="68575" x2="54844" y2="69035"/>
                        <a14:backgroundMark x1="60747" y1="52598" x2="60569" y2="55850"/>
                        <a14:backgroundMark x1="59751" y1="58466" x2="58187" y2="62177"/>
                        <a14:backgroundMark x1="58507" y1="62177" x2="58507" y2="62177"/>
                        <a14:backgroundMark x1="28036" y1="27324" x2="28462" y2="33545"/>
                        <a14:backgroundMark x1="29973" y1="26476" x2="29973" y2="31318"/>
                        <a14:backgroundMark x1="31964" y1="28208" x2="33724" y2="28844"/>
                        <a14:backgroundMark x1="27644" y1="27006" x2="27573" y2="31813"/>
                        <a14:backgroundMark x1="31307" y1="27572" x2="31396" y2="29162"/>
                        <a14:backgroundMark x1="27502" y1="26971" x2="27449" y2="30011"/>
                        <a14:backgroundMark x1="29440" y1="27678" x2="28907" y2="28809"/>
                        <a14:backgroundMark x1="28960" y1="30718" x2="31751" y2="27996"/>
                        <a14:backgroundMark x1="31911" y1="27784" x2="32604" y2="27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770" y="3878824"/>
            <a:ext cx="12192000" cy="61317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17" y="878159"/>
            <a:ext cx="7894516" cy="53705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293DDAF-DC0D-48E9-9AB5-40997076C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697233"/>
            <a:ext cx="1869579" cy="239285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EF60420-8CB6-4009-B668-5DE4465F18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789" y="3571399"/>
            <a:ext cx="2066211" cy="2644525"/>
          </a:xfrm>
          <a:prstGeom prst="rect">
            <a:avLst/>
          </a:prstGeom>
        </p:spPr>
      </p:pic>
      <p:sp>
        <p:nvSpPr>
          <p:cNvPr id="13" name="文本框 42">
            <a:extLst>
              <a:ext uri="{FF2B5EF4-FFF2-40B4-BE49-F238E27FC236}">
                <a16:creationId xmlns:a16="http://schemas.microsoft.com/office/drawing/2014/main" id="{9935E8A8-39BC-489A-8679-E26B8B03CE03}"/>
              </a:ext>
            </a:extLst>
          </p:cNvPr>
          <p:cNvSpPr txBox="1"/>
          <p:nvPr/>
        </p:nvSpPr>
        <p:spPr>
          <a:xfrm>
            <a:off x="1698957" y="4506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系統功能架構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013322-69B8-4FB8-8439-516BC6DB88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85706" y="441909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實作成果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1" y="1849671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0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BA4F368-816E-42D6-BF3F-D07F39DF52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1348"/>
            <a:ext cx="12687300" cy="6385407"/>
          </a:xfrm>
          <a:prstGeom prst="ellipse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0A35763-2840-4F5B-9FE7-F75B702C64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3" b="92966" l="9973" r="90471">
                        <a14:foregroundMark x1="26933" y1="45387" x2="26809" y2="50018"/>
                        <a14:foregroundMark x1="32942" y1="23047" x2="34009" y2="25380"/>
                        <a14:foregroundMark x1="32280" y1="28049" x2="33902" y2="23860"/>
                        <a14:foregroundMark x1="28053" y1="24143" x2="29026" y2="27680"/>
                        <a14:foregroundMark x1="27271" y1="24920" x2="27502" y2="30364"/>
                        <a14:foregroundMark x1="50862" y1="89077" x2="54702" y2="92718"/>
                        <a14:foregroundMark x1="54702" y1="92718" x2="54844" y2="92966"/>
                        <a14:foregroundMark x1="62507" y1="44821" x2="61476" y2="57405"/>
                        <a14:foregroundMark x1="61476" y1="57405" x2="61476" y2="57405"/>
                        <a14:foregroundMark x1="90436" y1="41287" x2="90471" y2="49487"/>
                        <a14:foregroundMark x1="90471" y1="49487" x2="90276" y2="49982"/>
                        <a14:backgroundMark x1="11822" y1="41499" x2="16622" y2="49487"/>
                        <a14:backgroundMark x1="16622" y1="49487" x2="20284" y2="69247"/>
                        <a14:backgroundMark x1="18791" y1="44963" x2="25244" y2="42206"/>
                        <a14:backgroundMark x1="17049" y1="65606" x2="26116" y2="64404"/>
                        <a14:backgroundMark x1="26116" y1="64404" x2="26116" y2="64404"/>
                        <a14:backgroundMark x1="17227" y1="31955" x2="22222" y2="32414"/>
                        <a14:backgroundMark x1="22222" y1="32414" x2="31324" y2="32308"/>
                        <a14:backgroundMark x1="31324" y1="32308" x2="34933" y2="35878"/>
                        <a14:backgroundMark x1="34933" y1="35878" x2="36978" y2="43019"/>
                        <a14:backgroundMark x1="36978" y1="43019" x2="37369" y2="46872"/>
                        <a14:backgroundMark x1="37636" y1="49487" x2="38916" y2="68858"/>
                        <a14:backgroundMark x1="38916" y1="68858" x2="38347" y2="77695"/>
                        <a14:backgroundMark x1="38347" y1="77695" x2="36551" y2="85048"/>
                        <a14:backgroundMark x1="36551" y1="85048" x2="36409" y2="85189"/>
                        <a14:backgroundMark x1="49582" y1="44963" x2="52089" y2="51467"/>
                        <a14:backgroundMark x1="52089" y1="51467" x2="53849" y2="68682"/>
                        <a14:backgroundMark x1="53849" y1="68682" x2="53849" y2="69424"/>
                        <a14:backgroundMark x1="35360" y1="14457" x2="41067" y2="24567"/>
                        <a14:backgroundMark x1="41067" y1="24567" x2="42684" y2="32485"/>
                        <a14:backgroundMark x1="42684" y1="32485" x2="42684" y2="32662"/>
                        <a14:backgroundMark x1="44516" y1="68222" x2="50791" y2="81053"/>
                        <a14:backgroundMark x1="65387" y1="48215" x2="82116" y2="64864"/>
                        <a14:backgroundMark x1="57742" y1="62531" x2="54951" y2="68575"/>
                        <a14:backgroundMark x1="54951" y1="68575" x2="54844" y2="69035"/>
                        <a14:backgroundMark x1="60747" y1="52598" x2="60569" y2="55850"/>
                        <a14:backgroundMark x1="59751" y1="58466" x2="58187" y2="62177"/>
                        <a14:backgroundMark x1="58507" y1="62177" x2="58507" y2="62177"/>
                        <a14:backgroundMark x1="28036" y1="27324" x2="28462" y2="33545"/>
                        <a14:backgroundMark x1="29973" y1="26476" x2="29973" y2="31318"/>
                        <a14:backgroundMark x1="31964" y1="28208" x2="33724" y2="28844"/>
                        <a14:backgroundMark x1="27644" y1="27006" x2="27573" y2="31813"/>
                        <a14:backgroundMark x1="31307" y1="27572" x2="31396" y2="29162"/>
                        <a14:backgroundMark x1="27502" y1="26971" x2="27449" y2="30011"/>
                        <a14:backgroundMark x1="29440" y1="27678" x2="28907" y2="28809"/>
                        <a14:backgroundMark x1="28960" y1="30718" x2="31751" y2="27996"/>
                        <a14:backgroundMark x1="31911" y1="27784" x2="32604" y2="27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770" y="3878824"/>
            <a:ext cx="12192000" cy="613176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2E447DB-21D5-4F5A-8071-3052A3A971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697233"/>
            <a:ext cx="1869579" cy="239285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E3A78D6-C721-41EE-82C1-FF171C319F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789" y="3571399"/>
            <a:ext cx="2066211" cy="2644525"/>
          </a:xfrm>
          <a:prstGeom prst="rect">
            <a:avLst/>
          </a:prstGeom>
        </p:spPr>
      </p:pic>
      <p:sp>
        <p:nvSpPr>
          <p:cNvPr id="22" name="投影片編號版面配置區 1">
            <a:extLst>
              <a:ext uri="{FF2B5EF4-FFF2-40B4-BE49-F238E27FC236}">
                <a16:creationId xmlns:a16="http://schemas.microsoft.com/office/drawing/2014/main" id="{96C9D409-F6AA-4C85-8FFB-09BCE89B021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1E9A84-A6CA-4827-8DBC-3F05F469E038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50A4785-0AE0-4DE4-8B6D-2B0D3723297B}"/>
              </a:ext>
            </a:extLst>
          </p:cNvPr>
          <p:cNvSpPr txBox="1"/>
          <p:nvPr/>
        </p:nvSpPr>
        <p:spPr>
          <a:xfrm>
            <a:off x="2017486" y="1461965"/>
            <a:ext cx="83099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基本遊玩方式：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玩家透過闖關的方式來遊玩關卡，透過「關卡說明」與「關卡內容」的搭配，使玩家在遊玩過程中達到學習的效果。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進階遊玩方式：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玩家也能遊玩其他玩家所創作的地圖增加不同的遊戲體驗，或是創造自己的地圖供其他玩家遊玩，在創作的過程中玩家便能更加熟悉程式。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本框 42">
            <a:extLst>
              <a:ext uri="{FF2B5EF4-FFF2-40B4-BE49-F238E27FC236}">
                <a16:creationId xmlns:a16="http://schemas.microsoft.com/office/drawing/2014/main" id="{2FC8A7A2-DFA1-4D79-8B88-EAA6D9F6A86B}"/>
              </a:ext>
            </a:extLst>
          </p:cNvPr>
          <p:cNvSpPr txBox="1"/>
          <p:nvPr/>
        </p:nvSpPr>
        <p:spPr>
          <a:xfrm>
            <a:off x="1698957" y="4506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實作成果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C9BC9D0-91BB-4D93-A8B5-60AE79941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7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C221D64-1432-483A-AE7B-FF92CDDF7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1348"/>
            <a:ext cx="12687300" cy="6385407"/>
          </a:xfrm>
          <a:prstGeom prst="ellipse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1914234-30FC-4610-9ACC-BCB68931A8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3" b="92966" l="9973" r="90471">
                        <a14:foregroundMark x1="26933" y1="45387" x2="26809" y2="50018"/>
                        <a14:foregroundMark x1="32942" y1="23047" x2="34009" y2="25380"/>
                        <a14:foregroundMark x1="32280" y1="28049" x2="33902" y2="23860"/>
                        <a14:foregroundMark x1="28053" y1="24143" x2="29026" y2="27680"/>
                        <a14:foregroundMark x1="27271" y1="24920" x2="27502" y2="30364"/>
                        <a14:foregroundMark x1="50862" y1="89077" x2="54702" y2="92718"/>
                        <a14:foregroundMark x1="54702" y1="92718" x2="54844" y2="92966"/>
                        <a14:foregroundMark x1="62507" y1="44821" x2="61476" y2="57405"/>
                        <a14:foregroundMark x1="61476" y1="57405" x2="61476" y2="57405"/>
                        <a14:foregroundMark x1="90436" y1="41287" x2="90471" y2="49487"/>
                        <a14:foregroundMark x1="90471" y1="49487" x2="90276" y2="49982"/>
                        <a14:backgroundMark x1="11822" y1="41499" x2="16622" y2="49487"/>
                        <a14:backgroundMark x1="16622" y1="49487" x2="20284" y2="69247"/>
                        <a14:backgroundMark x1="18791" y1="44963" x2="25244" y2="42206"/>
                        <a14:backgroundMark x1="17049" y1="65606" x2="26116" y2="64404"/>
                        <a14:backgroundMark x1="26116" y1="64404" x2="26116" y2="64404"/>
                        <a14:backgroundMark x1="17227" y1="31955" x2="22222" y2="32414"/>
                        <a14:backgroundMark x1="22222" y1="32414" x2="31324" y2="32308"/>
                        <a14:backgroundMark x1="31324" y1="32308" x2="34933" y2="35878"/>
                        <a14:backgroundMark x1="34933" y1="35878" x2="36978" y2="43019"/>
                        <a14:backgroundMark x1="36978" y1="43019" x2="37369" y2="46872"/>
                        <a14:backgroundMark x1="37636" y1="49487" x2="38916" y2="68858"/>
                        <a14:backgroundMark x1="38916" y1="68858" x2="38347" y2="77695"/>
                        <a14:backgroundMark x1="38347" y1="77695" x2="36551" y2="85048"/>
                        <a14:backgroundMark x1="36551" y1="85048" x2="36409" y2="85189"/>
                        <a14:backgroundMark x1="49582" y1="44963" x2="52089" y2="51467"/>
                        <a14:backgroundMark x1="52089" y1="51467" x2="53849" y2="68682"/>
                        <a14:backgroundMark x1="53849" y1="68682" x2="53849" y2="69424"/>
                        <a14:backgroundMark x1="35360" y1="14457" x2="41067" y2="24567"/>
                        <a14:backgroundMark x1="41067" y1="24567" x2="42684" y2="32485"/>
                        <a14:backgroundMark x1="42684" y1="32485" x2="42684" y2="32662"/>
                        <a14:backgroundMark x1="44516" y1="68222" x2="50791" y2="81053"/>
                        <a14:backgroundMark x1="65387" y1="48215" x2="82116" y2="64864"/>
                        <a14:backgroundMark x1="57742" y1="62531" x2="54951" y2="68575"/>
                        <a14:backgroundMark x1="54951" y1="68575" x2="54844" y2="69035"/>
                        <a14:backgroundMark x1="60747" y1="52598" x2="60569" y2="55850"/>
                        <a14:backgroundMark x1="59751" y1="58466" x2="58187" y2="62177"/>
                        <a14:backgroundMark x1="58507" y1="62177" x2="58507" y2="62177"/>
                        <a14:backgroundMark x1="28036" y1="27324" x2="28462" y2="33545"/>
                        <a14:backgroundMark x1="29973" y1="26476" x2="29973" y2="31318"/>
                        <a14:backgroundMark x1="31964" y1="28208" x2="33724" y2="28844"/>
                        <a14:backgroundMark x1="27644" y1="27006" x2="27573" y2="31813"/>
                        <a14:backgroundMark x1="31307" y1="27572" x2="31396" y2="29162"/>
                        <a14:backgroundMark x1="27502" y1="26971" x2="27449" y2="30011"/>
                        <a14:backgroundMark x1="29440" y1="27678" x2="28907" y2="28809"/>
                        <a14:backgroundMark x1="28960" y1="30718" x2="31751" y2="27996"/>
                        <a14:backgroundMark x1="31911" y1="27784" x2="32604" y2="27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770" y="3878824"/>
            <a:ext cx="12192000" cy="613176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D0DD34D-FC91-4CB3-A0C1-DE4E2019F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697233"/>
            <a:ext cx="1869579" cy="239285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CDC4252-8D5A-46C9-8C8A-4E2CFAA7B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789" y="3571399"/>
            <a:ext cx="2066211" cy="2644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10AD30-C746-45F1-B879-517041A9C8E1}"/>
              </a:ext>
            </a:extLst>
          </p:cNvPr>
          <p:cNvSpPr txBox="1"/>
          <p:nvPr/>
        </p:nvSpPr>
        <p:spPr>
          <a:xfrm>
            <a:off x="1472046" y="2598003"/>
            <a:ext cx="9247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遊戲介紹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https://youtu.be/gJsC3zR8mq0</a:t>
            </a:r>
          </a:p>
        </p:txBody>
      </p:sp>
      <p:sp>
        <p:nvSpPr>
          <p:cNvPr id="20" name="投影片編號版面配置區 1">
            <a:extLst>
              <a:ext uri="{FF2B5EF4-FFF2-40B4-BE49-F238E27FC236}">
                <a16:creationId xmlns:a16="http://schemas.microsoft.com/office/drawing/2014/main" id="{57779374-136E-445B-A6EB-C92124E748F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1E9A84-A6CA-4827-8DBC-3F05F469E038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13" name="文本框 42">
            <a:extLst>
              <a:ext uri="{FF2B5EF4-FFF2-40B4-BE49-F238E27FC236}">
                <a16:creationId xmlns:a16="http://schemas.microsoft.com/office/drawing/2014/main" id="{BEA88599-6CFF-4EE6-AD96-95D4CC21A5FF}"/>
              </a:ext>
            </a:extLst>
          </p:cNvPr>
          <p:cNvSpPr txBox="1"/>
          <p:nvPr/>
        </p:nvSpPr>
        <p:spPr>
          <a:xfrm>
            <a:off x="1698957" y="4506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實作成果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F0DC3BA-D155-4A92-8DCF-01AC498A47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6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596073" y="441909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0" y="1849671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0</a:t>
              </a:r>
              <a:r>
                <a:rPr lang="en-US" altLang="zh-TW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5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65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B301E35F-58DE-4220-8823-1ECB44B831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2" b="-18202"/>
          <a:stretch/>
        </p:blipFill>
        <p:spPr>
          <a:xfrm flipH="1">
            <a:off x="0" y="4061348"/>
            <a:ext cx="12687300" cy="6385407"/>
          </a:xfrm>
          <a:prstGeom prst="ellipse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9CC05B60-89A6-4EEB-BAF7-54DBE42029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3" b="92966" l="9973" r="90471">
                        <a14:foregroundMark x1="26933" y1="45387" x2="26809" y2="50018"/>
                        <a14:foregroundMark x1="32942" y1="23047" x2="34009" y2="25380"/>
                        <a14:foregroundMark x1="32280" y1="28049" x2="33902" y2="23860"/>
                        <a14:foregroundMark x1="28053" y1="24143" x2="29026" y2="27680"/>
                        <a14:foregroundMark x1="27271" y1="24920" x2="27502" y2="30364"/>
                        <a14:foregroundMark x1="50862" y1="89077" x2="54702" y2="92718"/>
                        <a14:foregroundMark x1="54702" y1="92718" x2="54844" y2="92966"/>
                        <a14:foregroundMark x1="62507" y1="44821" x2="61476" y2="57405"/>
                        <a14:foregroundMark x1="61476" y1="57405" x2="61476" y2="57405"/>
                        <a14:foregroundMark x1="90436" y1="41287" x2="90471" y2="49487"/>
                        <a14:foregroundMark x1="90471" y1="49487" x2="90276" y2="49982"/>
                        <a14:backgroundMark x1="11822" y1="41499" x2="16622" y2="49487"/>
                        <a14:backgroundMark x1="16622" y1="49487" x2="20284" y2="69247"/>
                        <a14:backgroundMark x1="18791" y1="44963" x2="25244" y2="42206"/>
                        <a14:backgroundMark x1="17049" y1="65606" x2="26116" y2="64404"/>
                        <a14:backgroundMark x1="26116" y1="64404" x2="26116" y2="64404"/>
                        <a14:backgroundMark x1="17227" y1="31955" x2="22222" y2="32414"/>
                        <a14:backgroundMark x1="22222" y1="32414" x2="31324" y2="32308"/>
                        <a14:backgroundMark x1="31324" y1="32308" x2="34933" y2="35878"/>
                        <a14:backgroundMark x1="34933" y1="35878" x2="36978" y2="43019"/>
                        <a14:backgroundMark x1="36978" y1="43019" x2="37369" y2="46872"/>
                        <a14:backgroundMark x1="37636" y1="49487" x2="38916" y2="68858"/>
                        <a14:backgroundMark x1="38916" y1="68858" x2="38347" y2="77695"/>
                        <a14:backgroundMark x1="38347" y1="77695" x2="36551" y2="85048"/>
                        <a14:backgroundMark x1="36551" y1="85048" x2="36409" y2="85189"/>
                        <a14:backgroundMark x1="49582" y1="44963" x2="52089" y2="51467"/>
                        <a14:backgroundMark x1="52089" y1="51467" x2="53849" y2="68682"/>
                        <a14:backgroundMark x1="53849" y1="68682" x2="53849" y2="69424"/>
                        <a14:backgroundMark x1="35360" y1="14457" x2="41067" y2="24567"/>
                        <a14:backgroundMark x1="41067" y1="24567" x2="42684" y2="32485"/>
                        <a14:backgroundMark x1="42684" y1="32485" x2="42684" y2="32662"/>
                        <a14:backgroundMark x1="44516" y1="68222" x2="50791" y2="81053"/>
                        <a14:backgroundMark x1="65387" y1="48215" x2="82116" y2="64864"/>
                        <a14:backgroundMark x1="57742" y1="62531" x2="54951" y2="68575"/>
                        <a14:backgroundMark x1="54951" y1="68575" x2="54844" y2="69035"/>
                        <a14:backgroundMark x1="60747" y1="52598" x2="60569" y2="55850"/>
                        <a14:backgroundMark x1="59751" y1="58466" x2="58187" y2="62177"/>
                        <a14:backgroundMark x1="58507" y1="62177" x2="58507" y2="62177"/>
                        <a14:backgroundMark x1="28036" y1="27324" x2="28462" y2="33545"/>
                        <a14:backgroundMark x1="29973" y1="26476" x2="29973" y2="31318"/>
                        <a14:backgroundMark x1="31964" y1="28208" x2="33724" y2="28844"/>
                        <a14:backgroundMark x1="27644" y1="27006" x2="27573" y2="31813"/>
                        <a14:backgroundMark x1="31307" y1="27572" x2="31396" y2="29162"/>
                        <a14:backgroundMark x1="27502" y1="26971" x2="27449" y2="30011"/>
                        <a14:backgroundMark x1="29440" y1="27678" x2="28907" y2="28809"/>
                        <a14:backgroundMark x1="28960" y1="30718" x2="31751" y2="27996"/>
                        <a14:backgroundMark x1="31911" y1="27784" x2="32604" y2="27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702003"/>
            <a:ext cx="12395200" cy="567381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2096695" y="1132883"/>
            <a:ext cx="8139506" cy="2555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透過平臺所具有的多項特色：</a:t>
            </a:r>
            <a:endParaRPr lang="en-US" altLang="zh-TW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en-US" altLang="zh-TW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圖形化程式積木減緩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程式語言初學者在學習程式語言過程中的枯燥感。</a:t>
            </a:r>
            <a:endParaRPr lang="en-US" altLang="zh-TW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endParaRPr lang="en-US" altLang="zh-TW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將程式執行結果以遊戲動畫呈現，增進學習者的學習樂趣。</a:t>
            </a:r>
            <a:endParaRPr lang="en-US" altLang="zh-TW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endParaRPr lang="en-US" altLang="zh-TW" sz="16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將教材設計至關卡中，讓使用者能依照教學進度遊玩遊戲，達到雙倍學習的效果。</a:t>
            </a:r>
            <a:endParaRPr lang="en-US" altLang="zh-TW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投影片編號版面配置區 1">
            <a:extLst>
              <a:ext uri="{FF2B5EF4-FFF2-40B4-BE49-F238E27FC236}">
                <a16:creationId xmlns:a16="http://schemas.microsoft.com/office/drawing/2014/main" id="{E665265B-D396-4411-AD8A-2D1A7564374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1E9A84-A6CA-4827-8DBC-3F05F469E038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D5C30473-C418-4BE6-BB90-FAD83C6A9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447279"/>
            <a:ext cx="2066211" cy="264452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B161EED3-D053-435D-B3AE-A0F83FC73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691" y="3372038"/>
            <a:ext cx="2230406" cy="2854677"/>
          </a:xfrm>
          <a:prstGeom prst="rect">
            <a:avLst/>
          </a:prstGeom>
        </p:spPr>
      </p:pic>
      <p:sp>
        <p:nvSpPr>
          <p:cNvPr id="13" name="文本框 42">
            <a:extLst>
              <a:ext uri="{FF2B5EF4-FFF2-40B4-BE49-F238E27FC236}">
                <a16:creationId xmlns:a16="http://schemas.microsoft.com/office/drawing/2014/main" id="{49A80020-16F2-4981-8AA2-7B98FB0CD530}"/>
              </a:ext>
            </a:extLst>
          </p:cNvPr>
          <p:cNvSpPr txBox="1"/>
          <p:nvPr/>
        </p:nvSpPr>
        <p:spPr>
          <a:xfrm>
            <a:off x="1711657" y="450690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E92291-5B82-43FE-9275-6A77401592A9}"/>
              </a:ext>
            </a:extLst>
          </p:cNvPr>
          <p:cNvSpPr/>
          <p:nvPr/>
        </p:nvSpPr>
        <p:spPr>
          <a:xfrm>
            <a:off x="2571935" y="3724641"/>
            <a:ext cx="7621733" cy="874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20000"/>
              </a:lnSpc>
            </a:pPr>
            <a:endParaRPr lang="en-US" altLang="zh-TW" sz="8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經驗證後，遊戲的互動性以及回饋感確實能提高使用者學習程式的熱情，並在學習過程中充滿樂趣。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DA0F65B-FC78-4203-A306-CDDE58320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752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448858" y="6497465"/>
            <a:ext cx="1294285" cy="0"/>
            <a:chOff x="5451631" y="5125866"/>
            <a:chExt cx="1294285" cy="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451631" y="5125866"/>
              <a:ext cx="303921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781752" y="5125866"/>
              <a:ext cx="30392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111874" y="5125866"/>
              <a:ext cx="303921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441995" y="5125866"/>
              <a:ext cx="303921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953" y="1476634"/>
            <a:ext cx="5030814" cy="37305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01014" y="2807479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7197625" y="4534401"/>
            <a:ext cx="1515354" cy="461665"/>
            <a:chOff x="7197626" y="4534401"/>
            <a:chExt cx="1515354" cy="461665"/>
          </a:xfrm>
        </p:grpSpPr>
        <p:sp>
          <p:nvSpPr>
            <p:cNvPr id="34" name="文本框 13"/>
            <p:cNvSpPr txBox="1"/>
            <p:nvPr/>
          </p:nvSpPr>
          <p:spPr>
            <a:xfrm>
              <a:off x="7555194" y="453440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結論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0" name="直線接點 39"/>
            <p:cNvCxnSpPr/>
            <p:nvPr/>
          </p:nvCxnSpPr>
          <p:spPr bwMode="auto">
            <a:xfrm flipV="1">
              <a:off x="7197626" y="4937120"/>
              <a:ext cx="1515354" cy="769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群組 10"/>
          <p:cNvGrpSpPr/>
          <p:nvPr/>
        </p:nvGrpSpPr>
        <p:grpSpPr>
          <a:xfrm>
            <a:off x="7197625" y="2199191"/>
            <a:ext cx="1515354" cy="461665"/>
            <a:chOff x="7197626" y="2109991"/>
            <a:chExt cx="1515354" cy="461665"/>
          </a:xfrm>
        </p:grpSpPr>
        <p:sp>
          <p:nvSpPr>
            <p:cNvPr id="31" name="文本框 13"/>
            <p:cNvSpPr txBox="1"/>
            <p:nvPr/>
          </p:nvSpPr>
          <p:spPr>
            <a:xfrm>
              <a:off x="7247417" y="21099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相關技術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1" name="直線接點 40"/>
            <p:cNvCxnSpPr/>
            <p:nvPr/>
          </p:nvCxnSpPr>
          <p:spPr bwMode="auto">
            <a:xfrm flipV="1">
              <a:off x="7197626" y="2519106"/>
              <a:ext cx="1515354" cy="769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群組 11"/>
          <p:cNvGrpSpPr/>
          <p:nvPr/>
        </p:nvGrpSpPr>
        <p:grpSpPr>
          <a:xfrm>
            <a:off x="6851785" y="2977594"/>
            <a:ext cx="2207035" cy="461665"/>
            <a:chOff x="6851785" y="2857692"/>
            <a:chExt cx="2207035" cy="461665"/>
          </a:xfrm>
        </p:grpSpPr>
        <p:sp>
          <p:nvSpPr>
            <p:cNvPr id="32" name="文本框 13"/>
            <p:cNvSpPr txBox="1"/>
            <p:nvPr/>
          </p:nvSpPr>
          <p:spPr>
            <a:xfrm>
              <a:off x="6851785" y="2857692"/>
              <a:ext cx="22070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系統功能說明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2" name="直線接點 41"/>
            <p:cNvCxnSpPr/>
            <p:nvPr/>
          </p:nvCxnSpPr>
          <p:spPr bwMode="auto">
            <a:xfrm flipV="1">
              <a:off x="6946900" y="3315436"/>
              <a:ext cx="2026979" cy="392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" name="群組 9"/>
          <p:cNvGrpSpPr/>
          <p:nvPr/>
        </p:nvGrpSpPr>
        <p:grpSpPr>
          <a:xfrm>
            <a:off x="7197625" y="1420788"/>
            <a:ext cx="1515354" cy="461665"/>
            <a:chOff x="7197626" y="1420788"/>
            <a:chExt cx="1515354" cy="461665"/>
          </a:xfrm>
        </p:grpSpPr>
        <p:sp>
          <p:nvSpPr>
            <p:cNvPr id="14" name="文本框 13"/>
            <p:cNvSpPr txBox="1"/>
            <p:nvPr/>
          </p:nvSpPr>
          <p:spPr>
            <a:xfrm>
              <a:off x="7555194" y="14207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緒論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43" name="直線接點 42"/>
            <p:cNvCxnSpPr/>
            <p:nvPr/>
          </p:nvCxnSpPr>
          <p:spPr bwMode="auto">
            <a:xfrm flipV="1">
              <a:off x="7197626" y="1842659"/>
              <a:ext cx="1515354" cy="769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719FE67-14A8-41DC-9888-EC38C5369000}"/>
              </a:ext>
            </a:extLst>
          </p:cNvPr>
          <p:cNvGrpSpPr/>
          <p:nvPr/>
        </p:nvGrpSpPr>
        <p:grpSpPr>
          <a:xfrm>
            <a:off x="7197625" y="3755997"/>
            <a:ext cx="1515354" cy="461665"/>
            <a:chOff x="7197626" y="3755997"/>
            <a:chExt cx="1515354" cy="461665"/>
          </a:xfrm>
        </p:grpSpPr>
        <p:sp>
          <p:nvSpPr>
            <p:cNvPr id="33" name="文本框 13"/>
            <p:cNvSpPr txBox="1"/>
            <p:nvPr/>
          </p:nvSpPr>
          <p:spPr>
            <a:xfrm>
              <a:off x="7247416" y="375599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實作成果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D5FCBAB2-7C8D-4E83-B7DF-F37772BEF0ED}"/>
                </a:ext>
              </a:extLst>
            </p:cNvPr>
            <p:cNvCxnSpPr/>
            <p:nvPr/>
          </p:nvCxnSpPr>
          <p:spPr bwMode="auto">
            <a:xfrm flipV="1">
              <a:off x="7197626" y="4163124"/>
              <a:ext cx="1515354" cy="769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0879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DDA680E-D585-4FB1-B8B9-72194F2B02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2" b="-18202"/>
          <a:stretch/>
        </p:blipFill>
        <p:spPr>
          <a:xfrm flipH="1">
            <a:off x="0" y="4061348"/>
            <a:ext cx="12687300" cy="6385407"/>
          </a:xfrm>
          <a:prstGeom prst="ellipse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9CC05B60-89A6-4EEB-BAF7-54DBE42029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3" b="92966" l="9973" r="90471">
                        <a14:foregroundMark x1="26933" y1="45387" x2="26809" y2="50018"/>
                        <a14:foregroundMark x1="32942" y1="23047" x2="34009" y2="25380"/>
                        <a14:foregroundMark x1="32280" y1="28049" x2="33902" y2="23860"/>
                        <a14:foregroundMark x1="28053" y1="24143" x2="29026" y2="27680"/>
                        <a14:foregroundMark x1="27271" y1="24920" x2="27502" y2="30364"/>
                        <a14:foregroundMark x1="50862" y1="89077" x2="54702" y2="92718"/>
                        <a14:foregroundMark x1="54702" y1="92718" x2="54844" y2="92966"/>
                        <a14:foregroundMark x1="62507" y1="44821" x2="61476" y2="57405"/>
                        <a14:foregroundMark x1="61476" y1="57405" x2="61476" y2="57405"/>
                        <a14:foregroundMark x1="90436" y1="41287" x2="90471" y2="49487"/>
                        <a14:foregroundMark x1="90471" y1="49487" x2="90276" y2="49982"/>
                        <a14:backgroundMark x1="11822" y1="41499" x2="16622" y2="49487"/>
                        <a14:backgroundMark x1="16622" y1="49487" x2="20284" y2="69247"/>
                        <a14:backgroundMark x1="18791" y1="44963" x2="25244" y2="42206"/>
                        <a14:backgroundMark x1="17049" y1="65606" x2="26116" y2="64404"/>
                        <a14:backgroundMark x1="26116" y1="64404" x2="26116" y2="64404"/>
                        <a14:backgroundMark x1="17227" y1="31955" x2="22222" y2="32414"/>
                        <a14:backgroundMark x1="22222" y1="32414" x2="31324" y2="32308"/>
                        <a14:backgroundMark x1="31324" y1="32308" x2="34933" y2="35878"/>
                        <a14:backgroundMark x1="34933" y1="35878" x2="36978" y2="43019"/>
                        <a14:backgroundMark x1="36978" y1="43019" x2="37369" y2="46872"/>
                        <a14:backgroundMark x1="37636" y1="49487" x2="38916" y2="68858"/>
                        <a14:backgroundMark x1="38916" y1="68858" x2="38347" y2="77695"/>
                        <a14:backgroundMark x1="38347" y1="77695" x2="36551" y2="85048"/>
                        <a14:backgroundMark x1="36551" y1="85048" x2="36409" y2="85189"/>
                        <a14:backgroundMark x1="49582" y1="44963" x2="52089" y2="51467"/>
                        <a14:backgroundMark x1="52089" y1="51467" x2="53849" y2="68682"/>
                        <a14:backgroundMark x1="53849" y1="68682" x2="53849" y2="69424"/>
                        <a14:backgroundMark x1="35360" y1="14457" x2="41067" y2="24567"/>
                        <a14:backgroundMark x1="41067" y1="24567" x2="42684" y2="32485"/>
                        <a14:backgroundMark x1="42684" y1="32485" x2="42684" y2="32662"/>
                        <a14:backgroundMark x1="44516" y1="68222" x2="50791" y2="81053"/>
                        <a14:backgroundMark x1="65387" y1="48215" x2="82116" y2="64864"/>
                        <a14:backgroundMark x1="57742" y1="62531" x2="54951" y2="68575"/>
                        <a14:backgroundMark x1="54951" y1="68575" x2="54844" y2="69035"/>
                        <a14:backgroundMark x1="60747" y1="52598" x2="60569" y2="55850"/>
                        <a14:backgroundMark x1="59751" y1="58466" x2="58187" y2="62177"/>
                        <a14:backgroundMark x1="58507" y1="62177" x2="58507" y2="62177"/>
                        <a14:backgroundMark x1="28036" y1="27324" x2="28462" y2="33545"/>
                        <a14:backgroundMark x1="29973" y1="26476" x2="29973" y2="31318"/>
                        <a14:backgroundMark x1="31964" y1="28208" x2="33724" y2="28844"/>
                        <a14:backgroundMark x1="27644" y1="27006" x2="27573" y2="31813"/>
                        <a14:backgroundMark x1="31307" y1="27572" x2="31396" y2="29162"/>
                        <a14:backgroundMark x1="27502" y1="26971" x2="27449" y2="30011"/>
                        <a14:backgroundMark x1="29440" y1="27678" x2="28907" y2="28809"/>
                        <a14:backgroundMark x1="28960" y1="30718" x2="31751" y2="27996"/>
                        <a14:backgroundMark x1="31911" y1="27784" x2="32604" y2="27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702003"/>
            <a:ext cx="12395200" cy="567381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9" name="投影片編號版面配置區 1">
            <a:extLst>
              <a:ext uri="{FF2B5EF4-FFF2-40B4-BE49-F238E27FC236}">
                <a16:creationId xmlns:a16="http://schemas.microsoft.com/office/drawing/2014/main" id="{E665265B-D396-4411-AD8A-2D1A7564374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1E9A84-A6CA-4827-8DBC-3F05F469E038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D5C30473-C418-4BE6-BB90-FAD83C6A9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447279"/>
            <a:ext cx="2066211" cy="264452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B161EED3-D053-435D-B3AE-A0F83FC73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691" y="3372038"/>
            <a:ext cx="2230406" cy="2854677"/>
          </a:xfrm>
          <a:prstGeom prst="rect">
            <a:avLst/>
          </a:prstGeom>
        </p:spPr>
      </p:pic>
      <p:sp>
        <p:nvSpPr>
          <p:cNvPr id="13" name="文本框 42">
            <a:extLst>
              <a:ext uri="{FF2B5EF4-FFF2-40B4-BE49-F238E27FC236}">
                <a16:creationId xmlns:a16="http://schemas.microsoft.com/office/drawing/2014/main" id="{49A80020-16F2-4981-8AA2-7B98FB0CD530}"/>
              </a:ext>
            </a:extLst>
          </p:cNvPr>
          <p:cNvSpPr txBox="1"/>
          <p:nvPr/>
        </p:nvSpPr>
        <p:spPr>
          <a:xfrm>
            <a:off x="1711657" y="450690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2829BF-5CB6-44B2-A2E0-20D1A176A979}"/>
              </a:ext>
            </a:extLst>
          </p:cNvPr>
          <p:cNvSpPr/>
          <p:nvPr/>
        </p:nvSpPr>
        <p:spPr>
          <a:xfrm>
            <a:off x="2026247" y="1886697"/>
            <a:ext cx="8139506" cy="14471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等程式語言，增加教學程式語言的種類。</a:t>
            </a:r>
            <a:endParaRPr lang="en-US" altLang="zh-TW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20000"/>
              </a:lnSpc>
            </a:pPr>
            <a:r>
              <a:rPr lang="zh-TW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新增比對程式碼功能，使平臺能指出使用者撰寫的程式有哪裡可以進行改善。 　</a:t>
            </a:r>
            <a:endParaRPr lang="en-US" altLang="zh-TW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544F2EA-F21F-46BF-B5CC-A0BACCFC51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1650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DDA680E-D585-4FB1-B8B9-72194F2B02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2" b="-18202"/>
          <a:stretch/>
        </p:blipFill>
        <p:spPr>
          <a:xfrm flipH="1">
            <a:off x="0" y="4061348"/>
            <a:ext cx="12687300" cy="6385407"/>
          </a:xfrm>
          <a:prstGeom prst="ellipse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9" name="投影片編號版面配置區 1">
            <a:extLst>
              <a:ext uri="{FF2B5EF4-FFF2-40B4-BE49-F238E27FC236}">
                <a16:creationId xmlns:a16="http://schemas.microsoft.com/office/drawing/2014/main" id="{E665265B-D396-4411-AD8A-2D1A7564374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1E9A84-A6CA-4827-8DBC-3F05F469E038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13" name="文本框 42">
            <a:extLst>
              <a:ext uri="{FF2B5EF4-FFF2-40B4-BE49-F238E27FC236}">
                <a16:creationId xmlns:a16="http://schemas.microsoft.com/office/drawing/2014/main" id="{49A80020-16F2-4981-8AA2-7B98FB0CD530}"/>
              </a:ext>
            </a:extLst>
          </p:cNvPr>
          <p:cNvSpPr txBox="1"/>
          <p:nvPr/>
        </p:nvSpPr>
        <p:spPr>
          <a:xfrm>
            <a:off x="1711657" y="450690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團隊分工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544F2EA-F21F-46BF-B5CC-A0BACCFC5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B593759-10F2-4975-9FFD-8D91ABC65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820857"/>
              </p:ext>
            </p:extLst>
          </p:nvPr>
        </p:nvGraphicFramePr>
        <p:xfrm>
          <a:off x="819573" y="1537323"/>
          <a:ext cx="10552854" cy="37833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07048">
                  <a:extLst>
                    <a:ext uri="{9D8B030D-6E8A-4147-A177-3AD203B41FA5}">
                      <a16:colId xmlns:a16="http://schemas.microsoft.com/office/drawing/2014/main" val="2690114547"/>
                    </a:ext>
                  </a:extLst>
                </a:gridCol>
                <a:gridCol w="2575476">
                  <a:extLst>
                    <a:ext uri="{9D8B030D-6E8A-4147-A177-3AD203B41FA5}">
                      <a16:colId xmlns:a16="http://schemas.microsoft.com/office/drawing/2014/main" val="2949589"/>
                    </a:ext>
                  </a:extLst>
                </a:gridCol>
                <a:gridCol w="4330700">
                  <a:extLst>
                    <a:ext uri="{9D8B030D-6E8A-4147-A177-3AD203B41FA5}">
                      <a16:colId xmlns:a16="http://schemas.microsoft.com/office/drawing/2014/main" val="484403360"/>
                    </a:ext>
                  </a:extLst>
                </a:gridCol>
                <a:gridCol w="2239630">
                  <a:extLst>
                    <a:ext uri="{9D8B030D-6E8A-4147-A177-3AD203B41FA5}">
                      <a16:colId xmlns:a16="http://schemas.microsoft.com/office/drawing/2014/main" val="992442213"/>
                    </a:ext>
                  </a:extLst>
                </a:gridCol>
              </a:tblGrid>
              <a:tr h="7566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學號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主要工作項目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貢獻度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403119"/>
                  </a:ext>
                </a:extLst>
              </a:tr>
              <a:tr h="756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0551047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b="1" kern="120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劉豐銘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後端功能、介面各功能、遊戲運行機制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30%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2079573"/>
                  </a:ext>
                </a:extLst>
              </a:tr>
              <a:tr h="756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0551009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b="1" kern="120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劉晉豪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b="1" kern="120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介面實作、程式積木開發、統計圖表製作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30%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991054"/>
                  </a:ext>
                </a:extLst>
              </a:tr>
              <a:tr h="756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0551045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b="1" kern="120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謝正德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介面設計、關卡設計、遊戲規劃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25%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401954"/>
                  </a:ext>
                </a:extLst>
              </a:tr>
              <a:tr h="756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0551097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林浚誠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600" b="1" kern="12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關卡設計、測試關卡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15%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57926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1476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0657" y="535807"/>
            <a:ext cx="8077200" cy="59895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67561" y="256044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/>
            <a:r>
              <a:rPr lang="zh-TW" alt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謝謝您的觀看</a:t>
            </a:r>
            <a:endParaRPr lang="zh-CN" altLang="en-US" sz="4000" b="1" dirty="0">
              <a:solidFill>
                <a:prstClr val="black">
                  <a:lumMod val="85000"/>
                  <a:lumOff val="1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146040" y="4146297"/>
            <a:ext cx="1899920" cy="424759"/>
            <a:chOff x="5518150" y="4118363"/>
            <a:chExt cx="1155700" cy="258376"/>
          </a:xfrm>
        </p:grpSpPr>
        <p:sp>
          <p:nvSpPr>
            <p:cNvPr id="9" name="圆角矩形 8"/>
            <p:cNvSpPr/>
            <p:nvPr/>
          </p:nvSpPr>
          <p:spPr>
            <a:xfrm>
              <a:off x="5518150" y="4118363"/>
              <a:ext cx="1155700" cy="258376"/>
            </a:xfrm>
            <a:prstGeom prst="roundRect">
              <a:avLst>
                <a:gd name="adj" fmla="val 50000"/>
              </a:avLst>
            </a:prstGeom>
            <a:solidFill>
              <a:srgbClr val="E17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606894" y="4152078"/>
              <a:ext cx="978209" cy="224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BY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zh-TW" altLang="en-US" noProof="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全速衝線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70117B-20C0-40C2-AFC5-6817D3F6CB41}"/>
              </a:ext>
            </a:extLst>
          </p:cNvPr>
          <p:cNvSpPr txBox="1"/>
          <p:nvPr/>
        </p:nvSpPr>
        <p:spPr>
          <a:xfrm>
            <a:off x="5314504" y="3409731"/>
            <a:ext cx="156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敬請委員指導</a:t>
            </a:r>
          </a:p>
        </p:txBody>
      </p:sp>
    </p:spTree>
    <p:extLst>
      <p:ext uri="{BB962C8B-B14F-4D97-AF65-F5344CB8AC3E}">
        <p14:creationId xmlns:p14="http://schemas.microsoft.com/office/powerpoint/2010/main" val="422159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85707" y="441909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問題回答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170203" y="1849671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附錄</a:t>
              </a:r>
              <a:endPara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87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9180AD67-28D1-4ADE-AA77-4A2A4AF02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93" b="27734"/>
          <a:stretch/>
        </p:blipFill>
        <p:spPr>
          <a:xfrm>
            <a:off x="838200" y="3388304"/>
            <a:ext cx="10279743" cy="428975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58BAC6BF-6507-4075-91BE-CB7FD44EA740}"/>
              </a:ext>
            </a:extLst>
          </p:cNvPr>
          <p:cNvGrpSpPr/>
          <p:nvPr/>
        </p:nvGrpSpPr>
        <p:grpSpPr>
          <a:xfrm>
            <a:off x="9982200" y="2345157"/>
            <a:ext cx="2094733" cy="2335539"/>
            <a:chOff x="9982200" y="2345157"/>
            <a:chExt cx="2094733" cy="2335539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6B0C4C67-F202-4973-B082-FB59CD69E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36"/>
            <a:stretch/>
          </p:blipFill>
          <p:spPr>
            <a:xfrm>
              <a:off x="10010904" y="2345157"/>
              <a:ext cx="2037324" cy="1819131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15013253-1D83-4118-94A9-54660CA7F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4123382"/>
              <a:ext cx="2094733" cy="557314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673557" y="450690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：如何驗證？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DAE6E5-13BE-45C2-A486-90CE7EBDC1E4}"/>
              </a:ext>
            </a:extLst>
          </p:cNvPr>
          <p:cNvSpPr/>
          <p:nvPr/>
        </p:nvSpPr>
        <p:spPr>
          <a:xfrm>
            <a:off x="939784" y="1499213"/>
            <a:ext cx="9203676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請大一、大二、大三部分學生做為測試者體驗本專題。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1FE75ED-0001-4AF7-ABD5-5F3768A7F5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165"/>
            <a:ext cx="462150" cy="46215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9B368F4-285C-4565-936E-D81A1AA35374}"/>
              </a:ext>
            </a:extLst>
          </p:cNvPr>
          <p:cNvSpPr/>
          <p:nvPr/>
        </p:nvSpPr>
        <p:spPr>
          <a:xfrm>
            <a:off x="939784" y="2328167"/>
            <a:ext cx="6736923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經過口頭訪問遊玩過程及心得後得到回饋：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95BDB96-6E4F-4EF8-9E66-86E7F8F2CB7D}"/>
              </a:ext>
            </a:extLst>
          </p:cNvPr>
          <p:cNvSpPr/>
          <p:nvPr/>
        </p:nvSpPr>
        <p:spPr>
          <a:xfrm>
            <a:off x="2956134" y="3157121"/>
            <a:ext cx="5556708" cy="19389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關卡設計與教材相互對應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遊戲很有趣，邊玩邊學很划算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在過程中與遊戲互動，無壓力的學習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914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9180AD67-28D1-4ADE-AA77-4A2A4AF02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93" b="27734"/>
          <a:stretch/>
        </p:blipFill>
        <p:spPr>
          <a:xfrm>
            <a:off x="838200" y="3388304"/>
            <a:ext cx="10279743" cy="428975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58BAC6BF-6507-4075-91BE-CB7FD44EA740}"/>
              </a:ext>
            </a:extLst>
          </p:cNvPr>
          <p:cNvGrpSpPr/>
          <p:nvPr/>
        </p:nvGrpSpPr>
        <p:grpSpPr>
          <a:xfrm>
            <a:off x="9982200" y="2345157"/>
            <a:ext cx="2094733" cy="2335539"/>
            <a:chOff x="9982200" y="2345157"/>
            <a:chExt cx="2094733" cy="2335539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6B0C4C67-F202-4973-B082-FB59CD69E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36"/>
            <a:stretch/>
          </p:blipFill>
          <p:spPr>
            <a:xfrm>
              <a:off x="10010904" y="2345157"/>
              <a:ext cx="2037324" cy="1819131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15013253-1D83-4118-94A9-54660CA7F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4123382"/>
              <a:ext cx="2094733" cy="557314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673557" y="450690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：有手機版嗎？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DAE6E5-13BE-45C2-A486-90CE7EBDC1E4}"/>
              </a:ext>
            </a:extLst>
          </p:cNvPr>
          <p:cNvSpPr/>
          <p:nvPr/>
        </p:nvSpPr>
        <p:spPr>
          <a:xfrm>
            <a:off x="939784" y="1499213"/>
            <a:ext cx="9203676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在手機上遊玩因為考慮了以下幾點，所以現階段目前沒有：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1FE75ED-0001-4AF7-ABD5-5F3768A7F5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165"/>
            <a:ext cx="462150" cy="46215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95BDB96-6E4F-4EF8-9E66-86E7F8F2CB7D}"/>
              </a:ext>
            </a:extLst>
          </p:cNvPr>
          <p:cNvSpPr/>
          <p:nvPr/>
        </p:nvSpPr>
        <p:spPr>
          <a:xfrm>
            <a:off x="2956134" y="2242715"/>
            <a:ext cx="6067076" cy="304698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手機鍵盤撰寫程式時的不方便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單純以拖拉積木的方式並不能完善的學習程式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手機的螢幕較小，若要完整呈現本專題在實作上難度相對較高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692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9180AD67-28D1-4ADE-AA77-4A2A4AF02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93" b="27734"/>
          <a:stretch/>
        </p:blipFill>
        <p:spPr>
          <a:xfrm>
            <a:off x="838200" y="3388304"/>
            <a:ext cx="10279743" cy="428975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58BAC6BF-6507-4075-91BE-CB7FD44EA740}"/>
              </a:ext>
            </a:extLst>
          </p:cNvPr>
          <p:cNvGrpSpPr/>
          <p:nvPr/>
        </p:nvGrpSpPr>
        <p:grpSpPr>
          <a:xfrm>
            <a:off x="9982200" y="2345157"/>
            <a:ext cx="2094733" cy="2335539"/>
            <a:chOff x="9982200" y="2345157"/>
            <a:chExt cx="2094733" cy="2335539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6B0C4C67-F202-4973-B082-FB59CD69E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36"/>
            <a:stretch/>
          </p:blipFill>
          <p:spPr>
            <a:xfrm>
              <a:off x="10010904" y="2345157"/>
              <a:ext cx="2037324" cy="1819131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15013253-1D83-4118-94A9-54660CA7F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4123382"/>
              <a:ext cx="2094733" cy="557314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673557" y="450690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：卡關了怎麼辦？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DAE6E5-13BE-45C2-A486-90CE7EBDC1E4}"/>
              </a:ext>
            </a:extLst>
          </p:cNvPr>
          <p:cNvSpPr/>
          <p:nvPr/>
        </p:nvSpPr>
        <p:spPr>
          <a:xfrm>
            <a:off x="1671161" y="1478155"/>
            <a:ext cx="9203676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玩家可以利用以下幾點來找出卡關原因：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1FE75ED-0001-4AF7-ABD5-5F3768A7F5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165"/>
            <a:ext cx="462150" cy="46215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95BDB96-6E4F-4EF8-9E66-86E7F8F2CB7D}"/>
              </a:ext>
            </a:extLst>
          </p:cNvPr>
          <p:cNvSpPr/>
          <p:nvPr/>
        </p:nvSpPr>
        <p:spPr>
          <a:xfrm>
            <a:off x="2956134" y="2242715"/>
            <a:ext cx="6067076" cy="34163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查看失敗原因，來修正問題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回顧先前所學的關卡，來思考問題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透過遊玩其他玩家的地圖，來增進多元思考的能力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利用相關社群媒體與朋友討論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（這點為本專題的後續發展）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64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9180AD67-28D1-4ADE-AA77-4A2A4AF02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93" b="27734"/>
          <a:stretch/>
        </p:blipFill>
        <p:spPr>
          <a:xfrm>
            <a:off x="838200" y="3388304"/>
            <a:ext cx="10279743" cy="428975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58BAC6BF-6507-4075-91BE-CB7FD44EA740}"/>
              </a:ext>
            </a:extLst>
          </p:cNvPr>
          <p:cNvGrpSpPr/>
          <p:nvPr/>
        </p:nvGrpSpPr>
        <p:grpSpPr>
          <a:xfrm>
            <a:off x="9982200" y="2345157"/>
            <a:ext cx="2094733" cy="2335539"/>
            <a:chOff x="9982200" y="2345157"/>
            <a:chExt cx="2094733" cy="2335539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6B0C4C67-F202-4973-B082-FB59CD69E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36"/>
            <a:stretch/>
          </p:blipFill>
          <p:spPr>
            <a:xfrm>
              <a:off x="10010904" y="2345157"/>
              <a:ext cx="2037324" cy="1819131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15013253-1D83-4118-94A9-54660CA7F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4123382"/>
              <a:ext cx="2094733" cy="557314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1673557" y="450690"/>
            <a:ext cx="442781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：此專題用到什麼技術？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1FE75ED-0001-4AF7-ABD5-5F3768A7F5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165"/>
            <a:ext cx="462150" cy="4621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A69D576-29C6-48EF-AD3C-42BD261285D8}"/>
              </a:ext>
            </a:extLst>
          </p:cNvPr>
          <p:cNvSpPr/>
          <p:nvPr/>
        </p:nvSpPr>
        <p:spPr>
          <a:xfrm>
            <a:off x="2956134" y="1720840"/>
            <a:ext cx="6067076" cy="34163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程式積木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線上編譯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前端網頁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後端伺服器（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資料庫系統（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MongoDB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4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673557" y="450690"/>
            <a:ext cx="406874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：與其他產品的比較？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748825" y="6452047"/>
            <a:ext cx="2743200" cy="365125"/>
          </a:xfrm>
        </p:spPr>
        <p:txBody>
          <a:bodyPr/>
          <a:lstStyle/>
          <a:p>
            <a:fld id="{AC1E9A84-A6CA-4827-8DBC-3F05F469E038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1FE75ED-0001-4AF7-ABD5-5F3768A7F5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165"/>
            <a:ext cx="462150" cy="462150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520D1B8-EC4F-48D9-AD7A-D6777C1EC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55562"/>
              </p:ext>
            </p:extLst>
          </p:nvPr>
        </p:nvGraphicFramePr>
        <p:xfrm>
          <a:off x="944526" y="1201053"/>
          <a:ext cx="10269573" cy="54559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69275">
                  <a:extLst>
                    <a:ext uri="{9D8B030D-6E8A-4147-A177-3AD203B41FA5}">
                      <a16:colId xmlns:a16="http://schemas.microsoft.com/office/drawing/2014/main" val="2690114547"/>
                    </a:ext>
                  </a:extLst>
                </a:gridCol>
                <a:gridCol w="2966766">
                  <a:extLst>
                    <a:ext uri="{9D8B030D-6E8A-4147-A177-3AD203B41FA5}">
                      <a16:colId xmlns:a16="http://schemas.microsoft.com/office/drawing/2014/main" val="4073260606"/>
                    </a:ext>
                  </a:extLst>
                </a:gridCol>
                <a:gridCol w="2966766">
                  <a:extLst>
                    <a:ext uri="{9D8B030D-6E8A-4147-A177-3AD203B41FA5}">
                      <a16:colId xmlns:a16="http://schemas.microsoft.com/office/drawing/2014/main" val="2949589"/>
                    </a:ext>
                  </a:extLst>
                </a:gridCol>
                <a:gridCol w="2966766">
                  <a:extLst>
                    <a:ext uri="{9D8B030D-6E8A-4147-A177-3AD203B41FA5}">
                      <a16:colId xmlns:a16="http://schemas.microsoft.com/office/drawing/2014/main" val="484403360"/>
                    </a:ext>
                  </a:extLst>
                </a:gridCol>
              </a:tblGrid>
              <a:tr h="2922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全速衝線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/>
                        <a:t>CodeMonKey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/>
                        <a:t>CodeCombat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403119"/>
                  </a:ext>
                </a:extLst>
              </a:tr>
              <a:tr h="26565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風格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載具世界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動物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奇幻世界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079573"/>
                  </a:ext>
                </a:extLst>
              </a:tr>
              <a:tr h="26565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主要客群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初學者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高階者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初學者、中階者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初學者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高階者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991054"/>
                  </a:ext>
                </a:extLst>
              </a:tr>
              <a:tr h="4672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主要教學程式語言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</a:t>
                      </a:r>
                    </a:p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JavaScript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01954"/>
                  </a:ext>
                </a:extLst>
              </a:tr>
              <a:tr h="26565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遊戲難易度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79263"/>
                  </a:ext>
                </a:extLst>
              </a:tr>
              <a:tr h="4516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編寫程式碼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組裝</a:t>
                      </a:r>
                      <a:r>
                        <a:rPr lang="en-US" altLang="zh-TW" sz="14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Blockly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積木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編寫程式碼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編寫程式碼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503854"/>
                  </a:ext>
                </a:extLst>
              </a:tr>
              <a:tr h="17533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適合所有階段的使用者</a:t>
                      </a:r>
                      <a:endParaRPr lang="en-US" altLang="zh-TW" sz="14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有對每個指令的詳細說明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富有遊戲性，關卡多變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教學內容深入、難易度變化較緩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Blockly</a:t>
                      </a: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積木幫助初學者更快吸收、學習</a:t>
                      </a:r>
                      <a:endParaRPr lang="en-US" altLang="zh-TW" sz="14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遊玩後因採用的是純程式語言，故可直接使用</a:t>
                      </a:r>
                      <a:endParaRPr lang="en-US" altLang="zh-TW" sz="14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適合兒童、完全從零開始的初學者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畫面風格可愛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有強大的後台功能，讓教師方便管理學生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畫面佳、美工強大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故事與遊戲結合融洽，劇情連貫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富有遊戲性，關卡多變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教學多種語言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教學內容深入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79291"/>
                  </a:ext>
                </a:extLst>
              </a:tr>
              <a:tr h="10094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缺點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遊玩時需要編譯程式的時間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遊戲教學比重較重，故故事連貫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性較低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遊戲性較單一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遊戲偏簡單，教學程度較淺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學習的語言不能實際運用在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程式實作上，需經過轉換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遊戲難度增長快，難易跨度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遊戲方式單一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沒辦法看完整的程式語法說明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學習的語言不能實際運用在實   作上，要經過轉換</a:t>
                      </a:r>
                      <a:endParaRPr lang="en-US" altLang="zh-TW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41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4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596074" y="441909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緒論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1" y="1849671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14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673557" y="4506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B8379C0-31C4-42D8-A127-A90393A70851}"/>
              </a:ext>
            </a:extLst>
          </p:cNvPr>
          <p:cNvSpPr/>
          <p:nvPr/>
        </p:nvSpPr>
        <p:spPr>
          <a:xfrm>
            <a:off x="939784" y="1990222"/>
            <a:ext cx="6013425" cy="15081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）程式過於抽象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）學習時的枯燥感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）沒有成就感而失去興趣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DAE6E5-13BE-45C2-A486-90CE7EBDC1E4}"/>
              </a:ext>
            </a:extLst>
          </p:cNvPr>
          <p:cNvSpPr/>
          <p:nvPr/>
        </p:nvSpPr>
        <p:spPr>
          <a:xfrm>
            <a:off x="939784" y="1499213"/>
            <a:ext cx="4410507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初學程式遭遇的困難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560B2F9-7D0D-4CBC-810B-956D0460563D}"/>
              </a:ext>
            </a:extLst>
          </p:cNvPr>
          <p:cNvGrpSpPr/>
          <p:nvPr/>
        </p:nvGrpSpPr>
        <p:grpSpPr>
          <a:xfrm>
            <a:off x="7429500" y="773870"/>
            <a:ext cx="3134147" cy="5310260"/>
            <a:chOff x="7785100" y="1411215"/>
            <a:chExt cx="3134147" cy="5310260"/>
          </a:xfrm>
        </p:grpSpPr>
        <p:sp>
          <p:nvSpPr>
            <p:cNvPr id="5" name="文字方塊 4"/>
            <p:cNvSpPr txBox="1"/>
            <p:nvPr/>
          </p:nvSpPr>
          <p:spPr>
            <a:xfrm rot="20820766">
              <a:off x="7854902" y="1799663"/>
              <a:ext cx="8899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?</a:t>
              </a:r>
              <a:endParaRPr lang="zh-TW" altLang="en-US" sz="9600" dirty="0">
                <a:solidFill>
                  <a:srgbClr val="FF000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 rot="1154582">
              <a:off x="9795461" y="1777890"/>
              <a:ext cx="8899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?</a:t>
              </a:r>
              <a:endParaRPr lang="zh-TW" altLang="en-US" sz="9600" dirty="0">
                <a:solidFill>
                  <a:srgbClr val="FF000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8799469" y="1411215"/>
              <a:ext cx="8899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?</a:t>
              </a:r>
              <a:endParaRPr lang="zh-TW" altLang="en-US" sz="9600" dirty="0">
                <a:solidFill>
                  <a:srgbClr val="FF0000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C5804FE-CFC6-4BB5-906F-7894250E9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6" r="18768" b="46200"/>
            <a:stretch/>
          </p:blipFill>
          <p:spPr>
            <a:xfrm>
              <a:off x="7785100" y="3031877"/>
              <a:ext cx="3134147" cy="3689598"/>
            </a:xfrm>
            <a:prstGeom prst="rect">
              <a:avLst/>
            </a:prstGeom>
          </p:spPr>
        </p:pic>
      </p:grpSp>
      <p:grpSp>
        <p:nvGrpSpPr>
          <p:cNvPr id="15" name="组合 52">
            <a:extLst>
              <a:ext uri="{FF2B5EF4-FFF2-40B4-BE49-F238E27FC236}">
                <a16:creationId xmlns:a16="http://schemas.microsoft.com/office/drawing/2014/main" id="{865EF329-86A9-4449-B7B9-A7CDD742F9ED}"/>
              </a:ext>
            </a:extLst>
          </p:cNvPr>
          <p:cNvGrpSpPr/>
          <p:nvPr/>
        </p:nvGrpSpPr>
        <p:grpSpPr>
          <a:xfrm>
            <a:off x="934019" y="3841958"/>
            <a:ext cx="6013425" cy="1629782"/>
            <a:chOff x="874713" y="1114425"/>
            <a:chExt cx="2841919" cy="162978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D4A1233-EFC2-4527-8FC9-AFA7DA366F7E}"/>
                </a:ext>
              </a:extLst>
            </p:cNvPr>
            <p:cNvSpPr/>
            <p:nvPr/>
          </p:nvSpPr>
          <p:spPr>
            <a:xfrm>
              <a:off x="874713" y="1605434"/>
              <a:ext cx="2841919" cy="113877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</a:t>
              </a:r>
              <a:r>
                <a:rPr lang="en-US" altLang="zh-TW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zh-TW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）利用考試，來推動學習</a:t>
              </a:r>
              <a:endPara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</a:t>
              </a:r>
              <a:r>
                <a:rPr lang="en-US" altLang="zh-TW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）指派作業，增加學習動力</a:t>
              </a:r>
              <a:endPara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267F888-B1B6-492A-97B0-4EC9494CE795}"/>
                </a:ext>
              </a:extLst>
            </p:cNvPr>
            <p:cNvSpPr/>
            <p:nvPr/>
          </p:nvSpPr>
          <p:spPr>
            <a:xfrm>
              <a:off x="874713" y="1114425"/>
              <a:ext cx="2084387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傳統上課方式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68FB670F-C404-48AA-8A04-CED20CBFE8C6}"/>
              </a:ext>
            </a:extLst>
          </p:cNvPr>
          <p:cNvSpPr/>
          <p:nvPr/>
        </p:nvSpPr>
        <p:spPr>
          <a:xfrm>
            <a:off x="1703877" y="5526184"/>
            <a:ext cx="6013425" cy="61555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400" b="1" dirty="0">
                <a:solidFill>
                  <a:srgbClr val="2038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▲學習壓力↑，學習成效↓</a:t>
            </a:r>
            <a:endParaRPr lang="en-US" altLang="zh-TW" sz="2400" b="1" dirty="0">
              <a:solidFill>
                <a:srgbClr val="20386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9640434-487F-4F91-89A4-469227CF08B1}"/>
              </a:ext>
            </a:extLst>
          </p:cNvPr>
          <p:cNvSpPr/>
          <p:nvPr/>
        </p:nvSpPr>
        <p:spPr>
          <a:xfrm>
            <a:off x="1703877" y="4300047"/>
            <a:ext cx="1435395" cy="1138773"/>
          </a:xfrm>
          <a:prstGeom prst="roundRect">
            <a:avLst/>
          </a:prstGeom>
          <a:noFill/>
          <a:ln w="317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778FB48-BB5A-4251-B83F-FA5029DB7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1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0538" y="1327611"/>
            <a:ext cx="99309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為了解決問題，我們規劃了一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款名為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《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全速衝線</a:t>
            </a: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》</a:t>
            </a:r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的網頁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遊戲，其具備以下幾個特色：</a:t>
            </a:r>
          </a:p>
        </p:txBody>
      </p:sp>
      <p:sp>
        <p:nvSpPr>
          <p:cNvPr id="60" name="矩形 59"/>
          <p:cNvSpPr/>
          <p:nvPr/>
        </p:nvSpPr>
        <p:spPr>
          <a:xfrm>
            <a:off x="8574985" y="2049599"/>
            <a:ext cx="2988615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關卡設計配合教材進度達到雙倍學習效果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533740" y="4332232"/>
            <a:ext cx="2841919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加入「程式積木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的方式，使遊戲更好上手</a:t>
            </a:r>
            <a:br>
              <a:rPr lang="en-US" altLang="zh-TW" b="1" dirty="0">
                <a:solidFill>
                  <a:schemeClr val="accent6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b="1" dirty="0">
              <a:solidFill>
                <a:schemeClr val="accent6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74041" y="2044317"/>
            <a:ext cx="2348790" cy="7269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利用網頁遊戲與程式結合來促進學習</a:t>
            </a:r>
            <a:endParaRPr lang="zh-CN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7" name="组合 61"/>
          <p:cNvGrpSpPr/>
          <p:nvPr/>
        </p:nvGrpSpPr>
        <p:grpSpPr>
          <a:xfrm>
            <a:off x="960167" y="4332429"/>
            <a:ext cx="2841919" cy="1088109"/>
            <a:chOff x="872914" y="1114425"/>
            <a:chExt cx="2841919" cy="1088109"/>
          </a:xfrm>
        </p:grpSpPr>
        <p:sp>
          <p:nvSpPr>
            <p:cNvPr id="68" name="矩形 67"/>
            <p:cNvSpPr/>
            <p:nvPr/>
          </p:nvSpPr>
          <p:spPr>
            <a:xfrm>
              <a:off x="872914" y="1875137"/>
              <a:ext cx="2841919" cy="3273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874713" y="1114425"/>
              <a:ext cx="2360865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以遊戲動畫呈現程式執行結果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0" name="组合 68"/>
          <p:cNvGrpSpPr/>
          <p:nvPr/>
        </p:nvGrpSpPr>
        <p:grpSpPr>
          <a:xfrm>
            <a:off x="3443625" y="2422882"/>
            <a:ext cx="5090115" cy="3023999"/>
            <a:chOff x="3443625" y="2422882"/>
            <a:chExt cx="5090115" cy="3023999"/>
          </a:xfrm>
        </p:grpSpPr>
        <p:grpSp>
          <p:nvGrpSpPr>
            <p:cNvPr id="71" name="Group 2"/>
            <p:cNvGrpSpPr>
              <a:grpSpLocks noChangeAspect="1"/>
            </p:cNvGrpSpPr>
            <p:nvPr/>
          </p:nvGrpSpPr>
          <p:grpSpPr bwMode="auto">
            <a:xfrm>
              <a:off x="4584358" y="2422882"/>
              <a:ext cx="3023284" cy="3023999"/>
              <a:chOff x="943" y="1000"/>
              <a:chExt cx="2696" cy="2695"/>
            </a:xfrm>
          </p:grpSpPr>
          <p:sp>
            <p:nvSpPr>
              <p:cNvPr id="84" name="iS1ide-Freeform: Shape 41"/>
              <p:cNvSpPr>
                <a:spLocks/>
              </p:cNvSpPr>
              <p:nvPr/>
            </p:nvSpPr>
            <p:spPr bwMode="auto">
              <a:xfrm>
                <a:off x="2362" y="1002"/>
                <a:ext cx="1277" cy="1544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iS1ide-Freeform: Shape 42"/>
              <p:cNvSpPr>
                <a:spLocks/>
              </p:cNvSpPr>
              <p:nvPr/>
            </p:nvSpPr>
            <p:spPr bwMode="auto">
              <a:xfrm>
                <a:off x="943" y="1000"/>
                <a:ext cx="1545" cy="1276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S1ide-Freeform: Shape 43"/>
              <p:cNvSpPr>
                <a:spLocks/>
              </p:cNvSpPr>
              <p:nvPr/>
            </p:nvSpPr>
            <p:spPr bwMode="auto">
              <a:xfrm>
                <a:off x="2092" y="2421"/>
                <a:ext cx="1544" cy="1274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S1ide-Freeform: Shape 44"/>
              <p:cNvSpPr>
                <a:spLocks/>
              </p:cNvSpPr>
              <p:nvPr/>
            </p:nvSpPr>
            <p:spPr bwMode="auto">
              <a:xfrm>
                <a:off x="943" y="2151"/>
                <a:ext cx="1275" cy="1544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72" name="iS1ide-Straight Connector 46"/>
            <p:cNvCxnSpPr/>
            <p:nvPr/>
          </p:nvCxnSpPr>
          <p:spPr>
            <a:xfrm flipV="1">
              <a:off x="6950945" y="2454581"/>
              <a:ext cx="281165" cy="34630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iS1ide-Straight Connector 47"/>
            <p:cNvCxnSpPr/>
            <p:nvPr/>
          </p:nvCxnSpPr>
          <p:spPr>
            <a:xfrm>
              <a:off x="7232110" y="2454582"/>
              <a:ext cx="1301630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iS1ide-Straight Connector 49"/>
            <p:cNvCxnSpPr/>
            <p:nvPr/>
          </p:nvCxnSpPr>
          <p:spPr>
            <a:xfrm>
              <a:off x="6823184" y="4963860"/>
              <a:ext cx="376247" cy="38740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iS1ide-Straight Connector 50"/>
            <p:cNvCxnSpPr/>
            <p:nvPr/>
          </p:nvCxnSpPr>
          <p:spPr>
            <a:xfrm>
              <a:off x="7199431" y="5351264"/>
              <a:ext cx="1285570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iS1ide-Straight Connector 52"/>
            <p:cNvCxnSpPr/>
            <p:nvPr/>
          </p:nvCxnSpPr>
          <p:spPr>
            <a:xfrm flipH="1" flipV="1">
              <a:off x="4867312" y="2454582"/>
              <a:ext cx="340964" cy="416648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iS1ide-Straight Connector 53"/>
            <p:cNvCxnSpPr>
              <a:cxnSpLocks/>
            </p:cNvCxnSpPr>
            <p:nvPr/>
          </p:nvCxnSpPr>
          <p:spPr>
            <a:xfrm flipH="1">
              <a:off x="3443625" y="2454582"/>
              <a:ext cx="1423689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iS1ide-Straight Connector 55"/>
            <p:cNvCxnSpPr/>
            <p:nvPr/>
          </p:nvCxnSpPr>
          <p:spPr>
            <a:xfrm flipH="1">
              <a:off x="4940640" y="4963860"/>
              <a:ext cx="373520" cy="38740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iS1ide-Straight Connector 56"/>
            <p:cNvCxnSpPr/>
            <p:nvPr/>
          </p:nvCxnSpPr>
          <p:spPr>
            <a:xfrm flipH="1">
              <a:off x="3843675" y="5351264"/>
              <a:ext cx="1096965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64"/>
            <p:cNvSpPr txBox="1"/>
            <p:nvPr/>
          </p:nvSpPr>
          <p:spPr>
            <a:xfrm rot="19606375">
              <a:off x="5036639" y="2984337"/>
              <a:ext cx="1217305" cy="57993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909187"/>
                </a:avLst>
              </a:prstTxWarp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01</a:t>
              </a:r>
            </a:p>
          </p:txBody>
        </p:sp>
        <p:sp>
          <p:nvSpPr>
            <p:cNvPr id="81" name="文本框 65"/>
            <p:cNvSpPr txBox="1"/>
            <p:nvPr/>
          </p:nvSpPr>
          <p:spPr>
            <a:xfrm rot="3036447">
              <a:off x="6154096" y="3261647"/>
              <a:ext cx="1217305" cy="57993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909187"/>
                </a:avLst>
              </a:prstTxWarp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02</a:t>
              </a:r>
            </a:p>
          </p:txBody>
        </p:sp>
        <p:sp>
          <p:nvSpPr>
            <p:cNvPr id="82" name="文本框 66"/>
            <p:cNvSpPr txBox="1"/>
            <p:nvPr/>
          </p:nvSpPr>
          <p:spPr>
            <a:xfrm rot="8702632">
              <a:off x="5835765" y="4252312"/>
              <a:ext cx="1217305" cy="57993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909187"/>
                </a:avLst>
              </a:prstTxWarp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</a:t>
              </a:r>
              <a:r>
                <a:rPr lang="en-US" altLang="zh-TW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3" name="文本框 67"/>
            <p:cNvSpPr txBox="1"/>
            <p:nvPr/>
          </p:nvSpPr>
          <p:spPr>
            <a:xfrm rot="13716171">
              <a:off x="4816475" y="4102050"/>
              <a:ext cx="1217305" cy="46036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909187"/>
                </a:avLst>
              </a:prstTxWarp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</a:t>
              </a:r>
              <a:r>
                <a:rPr lang="en-US" altLang="zh-TW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C1E9A84-A6CA-4827-8DBC-3F05F469E038}" type="slidenum">
              <a:rPr lang="zh-TW" altLang="en-US" smtClean="0"/>
              <a:t>5</a:t>
            </a:fld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D0BFBAD-99FB-42F2-AD31-31D41E5289D5}"/>
              </a:ext>
            </a:extLst>
          </p:cNvPr>
          <p:cNvGrpSpPr/>
          <p:nvPr/>
        </p:nvGrpSpPr>
        <p:grpSpPr>
          <a:xfrm>
            <a:off x="999179" y="2914018"/>
            <a:ext cx="2216123" cy="939939"/>
            <a:chOff x="660951" y="2824814"/>
            <a:chExt cx="3375731" cy="1431771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ECC2D76-E685-4FFF-A0DD-F2C35D95DE08}"/>
                </a:ext>
              </a:extLst>
            </p:cNvPr>
            <p:cNvGrpSpPr/>
            <p:nvPr/>
          </p:nvGrpSpPr>
          <p:grpSpPr>
            <a:xfrm>
              <a:off x="660951" y="2824814"/>
              <a:ext cx="1431771" cy="1431771"/>
              <a:chOff x="2682535" y="2640877"/>
              <a:chExt cx="1625397" cy="1625397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B8DC9A56-7046-4121-B2AF-CECA06FE3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2535" y="2640877"/>
                <a:ext cx="1625397" cy="1625397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248F6284-87C7-442A-9804-8981B2D5E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4471" y="3212813"/>
                <a:ext cx="481525" cy="481525"/>
              </a:xfrm>
              <a:prstGeom prst="rect">
                <a:avLst/>
              </a:prstGeom>
            </p:spPr>
          </p:pic>
        </p:grp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587E0A2-4323-4258-B3CF-83A5F9DDC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021" y="2885692"/>
              <a:ext cx="1229661" cy="1229661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3A17B93-340F-4C55-B0CB-0353257FC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518" y="3328618"/>
              <a:ext cx="496133" cy="496133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1A9B7C0-C896-4178-999C-0AC566FDBFCB}"/>
              </a:ext>
            </a:extLst>
          </p:cNvPr>
          <p:cNvGrpSpPr/>
          <p:nvPr/>
        </p:nvGrpSpPr>
        <p:grpSpPr>
          <a:xfrm>
            <a:off x="9027950" y="2851910"/>
            <a:ext cx="2019559" cy="940567"/>
            <a:chOff x="8791987" y="2771311"/>
            <a:chExt cx="3074260" cy="1431771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D7C06001-3BCB-4EED-BEB0-6AC748428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026" y="3317753"/>
              <a:ext cx="496133" cy="496133"/>
            </a:xfrm>
            <a:prstGeom prst="rect">
              <a:avLst/>
            </a:prstGeom>
          </p:spPr>
        </p:pic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206D9B8E-9BB0-40B7-8A91-1D861F1E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987" y="2936176"/>
              <a:ext cx="985647" cy="985647"/>
            </a:xfrm>
            <a:prstGeom prst="rect">
              <a:avLst/>
            </a:prstGeom>
          </p:spPr>
        </p:pic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F456AEC9-3C7D-4AFB-ADC4-6AECD9B27611}"/>
                </a:ext>
              </a:extLst>
            </p:cNvPr>
            <p:cNvGrpSpPr/>
            <p:nvPr/>
          </p:nvGrpSpPr>
          <p:grpSpPr>
            <a:xfrm>
              <a:off x="10434476" y="2771311"/>
              <a:ext cx="1431771" cy="1431771"/>
              <a:chOff x="2783454" y="2640877"/>
              <a:chExt cx="1625397" cy="1625397"/>
            </a:xfrm>
          </p:grpSpPr>
          <p:pic>
            <p:nvPicPr>
              <p:cNvPr id="109" name="圖片 108">
                <a:extLst>
                  <a:ext uri="{FF2B5EF4-FFF2-40B4-BE49-F238E27FC236}">
                    <a16:creationId xmlns:a16="http://schemas.microsoft.com/office/drawing/2014/main" id="{4FFC0E75-B6D5-48D2-9664-6C8068227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454" y="2640877"/>
                <a:ext cx="1625397" cy="1625397"/>
              </a:xfrm>
              <a:prstGeom prst="rect">
                <a:avLst/>
              </a:prstGeom>
            </p:spPr>
          </p:pic>
          <p:pic>
            <p:nvPicPr>
              <p:cNvPr id="110" name="圖片 109">
                <a:extLst>
                  <a:ext uri="{FF2B5EF4-FFF2-40B4-BE49-F238E27FC236}">
                    <a16:creationId xmlns:a16="http://schemas.microsoft.com/office/drawing/2014/main" id="{A499F751-1DCB-4E6B-9A39-3A5FEF296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5389" y="3211894"/>
                <a:ext cx="481525" cy="481525"/>
              </a:xfrm>
              <a:prstGeom prst="rect">
                <a:avLst/>
              </a:prstGeom>
            </p:spPr>
          </p:pic>
        </p:grp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8C8C5C6-5370-45AA-A3F4-C65F818CB000}"/>
              </a:ext>
            </a:extLst>
          </p:cNvPr>
          <p:cNvGrpSpPr/>
          <p:nvPr/>
        </p:nvGrpSpPr>
        <p:grpSpPr>
          <a:xfrm>
            <a:off x="945851" y="5096370"/>
            <a:ext cx="2287138" cy="977107"/>
            <a:chOff x="654783" y="4980125"/>
            <a:chExt cx="3385071" cy="1446164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81FCEC87-8F48-4C1B-B9F3-66EA10FFD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83" y="4980125"/>
              <a:ext cx="1446164" cy="1446164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8DDD9192-4D4A-4255-A109-E31F28053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395" y="5023646"/>
              <a:ext cx="1192459" cy="1192459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EABE0593-D8C3-4423-A927-1CC48E238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677" y="5451542"/>
              <a:ext cx="503328" cy="503328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62FEA44-376C-43D8-963C-BB6FF4BBFC6B}"/>
              </a:ext>
            </a:extLst>
          </p:cNvPr>
          <p:cNvGrpSpPr/>
          <p:nvPr/>
        </p:nvGrpSpPr>
        <p:grpSpPr>
          <a:xfrm>
            <a:off x="8858828" y="5022336"/>
            <a:ext cx="2489968" cy="957747"/>
            <a:chOff x="8458073" y="4904049"/>
            <a:chExt cx="3480003" cy="1338557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EA03C6A5-9938-4FC9-BCF2-7FF9C080D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449" t="26841" r="63834" b="55969"/>
            <a:stretch/>
          </p:blipFill>
          <p:spPr>
            <a:xfrm>
              <a:off x="10454476" y="4904049"/>
              <a:ext cx="1483600" cy="1338557"/>
            </a:xfrm>
            <a:prstGeom prst="rect">
              <a:avLst/>
            </a:prstGeom>
          </p:spPr>
        </p:pic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1385B420-547A-47F1-ACF4-213305791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073" y="5024948"/>
              <a:ext cx="1192459" cy="1192459"/>
            </a:xfrm>
            <a:prstGeom prst="rect">
              <a:avLst/>
            </a:prstGeom>
          </p:spPr>
        </p:pic>
        <p:pic>
          <p:nvPicPr>
            <p:cNvPr id="115" name="圖片 114">
              <a:extLst>
                <a:ext uri="{FF2B5EF4-FFF2-40B4-BE49-F238E27FC236}">
                  <a16:creationId xmlns:a16="http://schemas.microsoft.com/office/drawing/2014/main" id="{98B08252-482B-46B3-BE06-4BCEDF39C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062" y="5343409"/>
              <a:ext cx="459834" cy="459835"/>
            </a:xfrm>
            <a:prstGeom prst="rect">
              <a:avLst/>
            </a:prstGeom>
          </p:spPr>
        </p:pic>
      </p:grpSp>
      <p:sp>
        <p:nvSpPr>
          <p:cNvPr id="52" name="文本框 42">
            <a:extLst>
              <a:ext uri="{FF2B5EF4-FFF2-40B4-BE49-F238E27FC236}">
                <a16:creationId xmlns:a16="http://schemas.microsoft.com/office/drawing/2014/main" id="{BF88D9F0-76E3-4D74-9F37-26E98E0B8073}"/>
              </a:ext>
            </a:extLst>
          </p:cNvPr>
          <p:cNvSpPr txBox="1"/>
          <p:nvPr/>
        </p:nvSpPr>
        <p:spPr>
          <a:xfrm>
            <a:off x="1673557" y="4506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3" name="图片 43">
            <a:extLst>
              <a:ext uri="{FF2B5EF4-FFF2-40B4-BE49-F238E27FC236}">
                <a16:creationId xmlns:a16="http://schemas.microsoft.com/office/drawing/2014/main" id="{5B116145-E427-4795-A6D4-3050477A729C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94EF3D0-5974-46CA-ABA9-83C007E366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704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85705" y="441909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相關技術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1" y="1849671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0</a:t>
              </a:r>
              <a:r>
                <a:rPr lang="en-US" altLang="zh-TW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12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6C15BC-1039-4879-89FC-20E133AD84BA}"/>
              </a:ext>
            </a:extLst>
          </p:cNvPr>
          <p:cNvSpPr/>
          <p:nvPr/>
        </p:nvSpPr>
        <p:spPr>
          <a:xfrm>
            <a:off x="1671161" y="1394568"/>
            <a:ext cx="932703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遊戲式學習是指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以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遊戲的方式來輔助學習，利用電腦、手機、數位遊戲等相關媒介，讓學習者在遊戲中解決問題並挑戰通關，因而提升學習成效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又能降低學習造成的壓力。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根據研究指出以下幾點更能讓玩家融入遊戲教學內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</a:endParaRPr>
          </a:p>
          <a:p>
            <a:endParaRPr lang="zh-TW" altLang="en-US" dirty="0">
              <a:ea typeface="標楷體" panose="03000509000000000000" pitchFamily="65" charset="-120"/>
              <a:cs typeface="Cordia New" panose="020B0304020202020204" pitchFamily="34" charset="-34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243AA7-034E-4197-8320-70C28A15B8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93" b="27734"/>
          <a:stretch/>
        </p:blipFill>
        <p:spPr>
          <a:xfrm>
            <a:off x="838200" y="3388304"/>
            <a:ext cx="10279743" cy="428975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332156E-9DFF-484F-B755-DC5A24F8CDF1}"/>
              </a:ext>
            </a:extLst>
          </p:cNvPr>
          <p:cNvSpPr/>
          <p:nvPr/>
        </p:nvSpPr>
        <p:spPr>
          <a:xfrm>
            <a:off x="6342066" y="1625750"/>
            <a:ext cx="1773706" cy="9536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EDF7DA-1513-4044-9168-AE05BE929326}"/>
              </a:ext>
            </a:extLst>
          </p:cNvPr>
          <p:cNvSpPr/>
          <p:nvPr/>
        </p:nvSpPr>
        <p:spPr>
          <a:xfrm>
            <a:off x="2486006" y="2974784"/>
            <a:ext cx="1716489" cy="9536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DA43415-3E4A-4262-82FE-D46B665E1838}"/>
              </a:ext>
            </a:extLst>
          </p:cNvPr>
          <p:cNvSpPr/>
          <p:nvPr/>
        </p:nvSpPr>
        <p:spPr>
          <a:xfrm>
            <a:off x="4168495" y="4007120"/>
            <a:ext cx="1382728" cy="1589343"/>
          </a:xfrm>
          <a:custGeom>
            <a:avLst/>
            <a:gdLst>
              <a:gd name="connsiteX0" fmla="*/ 0 w 1589342"/>
              <a:gd name="connsiteY0" fmla="*/ 691364 h 1382727"/>
              <a:gd name="connsiteX1" fmla="*/ 345682 w 1589342"/>
              <a:gd name="connsiteY1" fmla="*/ 0 h 1382727"/>
              <a:gd name="connsiteX2" fmla="*/ 1243660 w 1589342"/>
              <a:gd name="connsiteY2" fmla="*/ 0 h 1382727"/>
              <a:gd name="connsiteX3" fmla="*/ 1589342 w 1589342"/>
              <a:gd name="connsiteY3" fmla="*/ 691364 h 1382727"/>
              <a:gd name="connsiteX4" fmla="*/ 1243660 w 1589342"/>
              <a:gd name="connsiteY4" fmla="*/ 1382727 h 1382727"/>
              <a:gd name="connsiteX5" fmla="*/ 345682 w 1589342"/>
              <a:gd name="connsiteY5" fmla="*/ 1382727 h 1382727"/>
              <a:gd name="connsiteX6" fmla="*/ 0 w 1589342"/>
              <a:gd name="connsiteY6" fmla="*/ 691364 h 138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9342" h="1382727">
                <a:moveTo>
                  <a:pt x="794670" y="0"/>
                </a:moveTo>
                <a:lnTo>
                  <a:pt x="1589341" y="300743"/>
                </a:lnTo>
                <a:lnTo>
                  <a:pt x="1589341" y="1081984"/>
                </a:lnTo>
                <a:lnTo>
                  <a:pt x="794670" y="1382727"/>
                </a:lnTo>
                <a:lnTo>
                  <a:pt x="1" y="1081984"/>
                </a:lnTo>
                <a:lnTo>
                  <a:pt x="1" y="300743"/>
                </a:lnTo>
                <a:lnTo>
                  <a:pt x="79467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475" tIns="247673" rIns="215476" bIns="247672" numCol="1" spcCol="1270" anchor="ctr" anchorCtr="0">
            <a:noAutofit/>
          </a:bodyPr>
          <a:lstStyle/>
          <a:p>
            <a:pPr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挑戰性</a:t>
            </a: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6D8433FB-A17B-442E-9144-5743CC709126}"/>
              </a:ext>
            </a:extLst>
          </p:cNvPr>
          <p:cNvSpPr/>
          <p:nvPr/>
        </p:nvSpPr>
        <p:spPr>
          <a:xfrm>
            <a:off x="5676303" y="4005949"/>
            <a:ext cx="1382728" cy="1589343"/>
          </a:xfrm>
          <a:custGeom>
            <a:avLst/>
            <a:gdLst>
              <a:gd name="connsiteX0" fmla="*/ 0 w 1589342"/>
              <a:gd name="connsiteY0" fmla="*/ 691364 h 1382727"/>
              <a:gd name="connsiteX1" fmla="*/ 345682 w 1589342"/>
              <a:gd name="connsiteY1" fmla="*/ 0 h 1382727"/>
              <a:gd name="connsiteX2" fmla="*/ 1243660 w 1589342"/>
              <a:gd name="connsiteY2" fmla="*/ 0 h 1382727"/>
              <a:gd name="connsiteX3" fmla="*/ 1589342 w 1589342"/>
              <a:gd name="connsiteY3" fmla="*/ 691364 h 1382727"/>
              <a:gd name="connsiteX4" fmla="*/ 1243660 w 1589342"/>
              <a:gd name="connsiteY4" fmla="*/ 1382727 h 1382727"/>
              <a:gd name="connsiteX5" fmla="*/ 345682 w 1589342"/>
              <a:gd name="connsiteY5" fmla="*/ 1382727 h 1382727"/>
              <a:gd name="connsiteX6" fmla="*/ 0 w 1589342"/>
              <a:gd name="connsiteY6" fmla="*/ 691364 h 138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9342" h="1382727">
                <a:moveTo>
                  <a:pt x="794670" y="0"/>
                </a:moveTo>
                <a:lnTo>
                  <a:pt x="1589341" y="300743"/>
                </a:lnTo>
                <a:lnTo>
                  <a:pt x="1589341" y="1081984"/>
                </a:lnTo>
                <a:lnTo>
                  <a:pt x="794670" y="1382727"/>
                </a:lnTo>
                <a:lnTo>
                  <a:pt x="1" y="1081984"/>
                </a:lnTo>
                <a:lnTo>
                  <a:pt x="1" y="300743"/>
                </a:lnTo>
                <a:lnTo>
                  <a:pt x="79467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9295" tIns="331493" rIns="299296" bIns="331492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2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圖像情節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A9735C1-0B65-4C0B-8F6E-482526C5A7EA}"/>
              </a:ext>
            </a:extLst>
          </p:cNvPr>
          <p:cNvSpPr/>
          <p:nvPr/>
        </p:nvSpPr>
        <p:spPr>
          <a:xfrm>
            <a:off x="6342066" y="4323818"/>
            <a:ext cx="1773706" cy="9536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手繪多邊形: 圖案 15">
            <a:extLst>
              <a:ext uri="{FF2B5EF4-FFF2-40B4-BE49-F238E27FC236}">
                <a16:creationId xmlns:a16="http://schemas.microsoft.com/office/drawing/2014/main" id="{4DA43415-3E4A-4262-82FE-D46B665E1838}"/>
              </a:ext>
            </a:extLst>
          </p:cNvPr>
          <p:cNvSpPr/>
          <p:nvPr/>
        </p:nvSpPr>
        <p:spPr>
          <a:xfrm>
            <a:off x="4899586" y="2634822"/>
            <a:ext cx="1382728" cy="1589343"/>
          </a:xfrm>
          <a:custGeom>
            <a:avLst/>
            <a:gdLst>
              <a:gd name="connsiteX0" fmla="*/ 0 w 1589342"/>
              <a:gd name="connsiteY0" fmla="*/ 691364 h 1382727"/>
              <a:gd name="connsiteX1" fmla="*/ 345682 w 1589342"/>
              <a:gd name="connsiteY1" fmla="*/ 0 h 1382727"/>
              <a:gd name="connsiteX2" fmla="*/ 1243660 w 1589342"/>
              <a:gd name="connsiteY2" fmla="*/ 0 h 1382727"/>
              <a:gd name="connsiteX3" fmla="*/ 1589342 w 1589342"/>
              <a:gd name="connsiteY3" fmla="*/ 691364 h 1382727"/>
              <a:gd name="connsiteX4" fmla="*/ 1243660 w 1589342"/>
              <a:gd name="connsiteY4" fmla="*/ 1382727 h 1382727"/>
              <a:gd name="connsiteX5" fmla="*/ 345682 w 1589342"/>
              <a:gd name="connsiteY5" fmla="*/ 1382727 h 1382727"/>
              <a:gd name="connsiteX6" fmla="*/ 0 w 1589342"/>
              <a:gd name="connsiteY6" fmla="*/ 691364 h 138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9342" h="1382727">
                <a:moveTo>
                  <a:pt x="794670" y="0"/>
                </a:moveTo>
                <a:lnTo>
                  <a:pt x="1589341" y="300743"/>
                </a:lnTo>
                <a:lnTo>
                  <a:pt x="1589341" y="1081984"/>
                </a:lnTo>
                <a:lnTo>
                  <a:pt x="794670" y="1382727"/>
                </a:lnTo>
                <a:lnTo>
                  <a:pt x="1" y="1081984"/>
                </a:lnTo>
                <a:lnTo>
                  <a:pt x="1" y="300743"/>
                </a:lnTo>
                <a:lnTo>
                  <a:pt x="79467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475" tIns="247673" rIns="215476" bIns="247672" numCol="1" spcCol="1270" anchor="ctr" anchorCtr="0">
            <a:noAutofit/>
          </a:bodyPr>
          <a:lstStyle/>
          <a:p>
            <a:pPr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目的性</a:t>
            </a:r>
          </a:p>
        </p:txBody>
      </p:sp>
      <p:sp>
        <p:nvSpPr>
          <p:cNvPr id="23" name="手繪多邊形: 圖案 15">
            <a:extLst>
              <a:ext uri="{FF2B5EF4-FFF2-40B4-BE49-F238E27FC236}">
                <a16:creationId xmlns:a16="http://schemas.microsoft.com/office/drawing/2014/main" id="{4DA43415-3E4A-4262-82FE-D46B665E1838}"/>
              </a:ext>
            </a:extLst>
          </p:cNvPr>
          <p:cNvSpPr/>
          <p:nvPr/>
        </p:nvSpPr>
        <p:spPr>
          <a:xfrm>
            <a:off x="3352488" y="2663088"/>
            <a:ext cx="1382728" cy="1589343"/>
          </a:xfrm>
          <a:custGeom>
            <a:avLst/>
            <a:gdLst>
              <a:gd name="connsiteX0" fmla="*/ 0 w 1589342"/>
              <a:gd name="connsiteY0" fmla="*/ 691364 h 1382727"/>
              <a:gd name="connsiteX1" fmla="*/ 345682 w 1589342"/>
              <a:gd name="connsiteY1" fmla="*/ 0 h 1382727"/>
              <a:gd name="connsiteX2" fmla="*/ 1243660 w 1589342"/>
              <a:gd name="connsiteY2" fmla="*/ 0 h 1382727"/>
              <a:gd name="connsiteX3" fmla="*/ 1589342 w 1589342"/>
              <a:gd name="connsiteY3" fmla="*/ 691364 h 1382727"/>
              <a:gd name="connsiteX4" fmla="*/ 1243660 w 1589342"/>
              <a:gd name="connsiteY4" fmla="*/ 1382727 h 1382727"/>
              <a:gd name="connsiteX5" fmla="*/ 345682 w 1589342"/>
              <a:gd name="connsiteY5" fmla="*/ 1382727 h 1382727"/>
              <a:gd name="connsiteX6" fmla="*/ 0 w 1589342"/>
              <a:gd name="connsiteY6" fmla="*/ 691364 h 138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9342" h="1382727">
                <a:moveTo>
                  <a:pt x="794670" y="0"/>
                </a:moveTo>
                <a:lnTo>
                  <a:pt x="1589341" y="300743"/>
                </a:lnTo>
                <a:lnTo>
                  <a:pt x="1589341" y="1081984"/>
                </a:lnTo>
                <a:lnTo>
                  <a:pt x="794670" y="1382727"/>
                </a:lnTo>
                <a:lnTo>
                  <a:pt x="1" y="1081984"/>
                </a:lnTo>
                <a:lnTo>
                  <a:pt x="1" y="300743"/>
                </a:lnTo>
                <a:lnTo>
                  <a:pt x="794670" y="0"/>
                </a:lnTo>
                <a:close/>
              </a:path>
            </a:pathLst>
          </a:custGeom>
          <a:solidFill>
            <a:srgbClr val="ED7D3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5475" tIns="247673" rIns="215476" bIns="247672" numCol="1" spcCol="1270" anchor="ctr" anchorCtr="0">
            <a:noAutofit/>
          </a:bodyPr>
          <a:lstStyle/>
          <a:p>
            <a:pPr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娛樂性</a:t>
            </a:r>
          </a:p>
        </p:txBody>
      </p:sp>
      <p:sp>
        <p:nvSpPr>
          <p:cNvPr id="20" name="手繪多邊形: 圖案 16">
            <a:extLst>
              <a:ext uri="{FF2B5EF4-FFF2-40B4-BE49-F238E27FC236}">
                <a16:creationId xmlns:a16="http://schemas.microsoft.com/office/drawing/2014/main" id="{10557159-C5EE-46C1-989E-C7DC56FF0900}"/>
              </a:ext>
            </a:extLst>
          </p:cNvPr>
          <p:cNvSpPr/>
          <p:nvPr/>
        </p:nvSpPr>
        <p:spPr>
          <a:xfrm>
            <a:off x="6400156" y="2668037"/>
            <a:ext cx="1382728" cy="1589343"/>
          </a:xfrm>
          <a:custGeom>
            <a:avLst/>
            <a:gdLst>
              <a:gd name="connsiteX0" fmla="*/ 0 w 1589342"/>
              <a:gd name="connsiteY0" fmla="*/ 691364 h 1382727"/>
              <a:gd name="connsiteX1" fmla="*/ 345682 w 1589342"/>
              <a:gd name="connsiteY1" fmla="*/ 0 h 1382727"/>
              <a:gd name="connsiteX2" fmla="*/ 1243660 w 1589342"/>
              <a:gd name="connsiteY2" fmla="*/ 0 h 1382727"/>
              <a:gd name="connsiteX3" fmla="*/ 1589342 w 1589342"/>
              <a:gd name="connsiteY3" fmla="*/ 691364 h 1382727"/>
              <a:gd name="connsiteX4" fmla="*/ 1243660 w 1589342"/>
              <a:gd name="connsiteY4" fmla="*/ 1382727 h 1382727"/>
              <a:gd name="connsiteX5" fmla="*/ 345682 w 1589342"/>
              <a:gd name="connsiteY5" fmla="*/ 1382727 h 1382727"/>
              <a:gd name="connsiteX6" fmla="*/ 0 w 1589342"/>
              <a:gd name="connsiteY6" fmla="*/ 691364 h 138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9342" h="1382727">
                <a:moveTo>
                  <a:pt x="794670" y="0"/>
                </a:moveTo>
                <a:lnTo>
                  <a:pt x="1589341" y="300743"/>
                </a:lnTo>
                <a:lnTo>
                  <a:pt x="1589341" y="1081984"/>
                </a:lnTo>
                <a:lnTo>
                  <a:pt x="794670" y="1382727"/>
                </a:lnTo>
                <a:lnTo>
                  <a:pt x="1" y="1081984"/>
                </a:lnTo>
                <a:lnTo>
                  <a:pt x="1" y="300743"/>
                </a:lnTo>
                <a:lnTo>
                  <a:pt x="794670" y="0"/>
                </a:lnTo>
                <a:close/>
              </a:path>
            </a:pathLst>
          </a:custGeom>
          <a:solidFill>
            <a:srgbClr val="BF9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9295" tIns="331493" rIns="299296" bIns="331492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</a:t>
            </a:r>
          </a:p>
        </p:txBody>
      </p:sp>
      <p:sp>
        <p:nvSpPr>
          <p:cNvPr id="26" name="手繪多邊形: 圖案 16">
            <a:extLst>
              <a:ext uri="{FF2B5EF4-FFF2-40B4-BE49-F238E27FC236}">
                <a16:creationId xmlns:a16="http://schemas.microsoft.com/office/drawing/2014/main" id="{2DE6F663-BF43-499A-BEC4-29A0FF637A1B}"/>
              </a:ext>
            </a:extLst>
          </p:cNvPr>
          <p:cNvSpPr/>
          <p:nvPr/>
        </p:nvSpPr>
        <p:spPr>
          <a:xfrm>
            <a:off x="2674132" y="4005948"/>
            <a:ext cx="1382728" cy="1589343"/>
          </a:xfrm>
          <a:custGeom>
            <a:avLst/>
            <a:gdLst>
              <a:gd name="connsiteX0" fmla="*/ 0 w 1589342"/>
              <a:gd name="connsiteY0" fmla="*/ 691364 h 1382727"/>
              <a:gd name="connsiteX1" fmla="*/ 345682 w 1589342"/>
              <a:gd name="connsiteY1" fmla="*/ 0 h 1382727"/>
              <a:gd name="connsiteX2" fmla="*/ 1243660 w 1589342"/>
              <a:gd name="connsiteY2" fmla="*/ 0 h 1382727"/>
              <a:gd name="connsiteX3" fmla="*/ 1589342 w 1589342"/>
              <a:gd name="connsiteY3" fmla="*/ 691364 h 1382727"/>
              <a:gd name="connsiteX4" fmla="*/ 1243660 w 1589342"/>
              <a:gd name="connsiteY4" fmla="*/ 1382727 h 1382727"/>
              <a:gd name="connsiteX5" fmla="*/ 345682 w 1589342"/>
              <a:gd name="connsiteY5" fmla="*/ 1382727 h 1382727"/>
              <a:gd name="connsiteX6" fmla="*/ 0 w 1589342"/>
              <a:gd name="connsiteY6" fmla="*/ 691364 h 138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9342" h="1382727">
                <a:moveTo>
                  <a:pt x="794670" y="0"/>
                </a:moveTo>
                <a:lnTo>
                  <a:pt x="1589341" y="300743"/>
                </a:lnTo>
                <a:lnTo>
                  <a:pt x="1589341" y="1081984"/>
                </a:lnTo>
                <a:lnTo>
                  <a:pt x="794670" y="1382727"/>
                </a:lnTo>
                <a:lnTo>
                  <a:pt x="1" y="1081984"/>
                </a:lnTo>
                <a:lnTo>
                  <a:pt x="1" y="300743"/>
                </a:lnTo>
                <a:lnTo>
                  <a:pt x="794670" y="0"/>
                </a:lnTo>
                <a:close/>
              </a:path>
            </a:pathLst>
          </a:custGeom>
          <a:solidFill>
            <a:srgbClr val="7F7F7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9295" tIns="331493" rIns="299296" bIns="331492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遊玩回饋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DD9083C-F45C-45B3-B9F7-09FDCE6DFBFD}"/>
              </a:ext>
            </a:extLst>
          </p:cNvPr>
          <p:cNvGrpSpPr/>
          <p:nvPr/>
        </p:nvGrpSpPr>
        <p:grpSpPr>
          <a:xfrm>
            <a:off x="9982200" y="2345157"/>
            <a:ext cx="2094733" cy="2335539"/>
            <a:chOff x="9982200" y="2345157"/>
            <a:chExt cx="2094733" cy="233553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DF0A012-5078-45AB-8A2D-5116B7A55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36"/>
            <a:stretch/>
          </p:blipFill>
          <p:spPr>
            <a:xfrm>
              <a:off x="10010904" y="2345157"/>
              <a:ext cx="2037324" cy="1819131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82ADE47-CC48-4747-8EE6-166E6422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4123382"/>
              <a:ext cx="2094733" cy="557314"/>
            </a:xfrm>
            <a:prstGeom prst="rect">
              <a:avLst/>
            </a:prstGeom>
          </p:spPr>
        </p:pic>
      </p:grpSp>
      <p:sp>
        <p:nvSpPr>
          <p:cNvPr id="21" name="文本框 42">
            <a:extLst>
              <a:ext uri="{FF2B5EF4-FFF2-40B4-BE49-F238E27FC236}">
                <a16:creationId xmlns:a16="http://schemas.microsoft.com/office/drawing/2014/main" id="{95A5C5E0-3751-41FA-BB89-583E52637EE3}"/>
              </a:ext>
            </a:extLst>
          </p:cNvPr>
          <p:cNvSpPr txBox="1"/>
          <p:nvPr/>
        </p:nvSpPr>
        <p:spPr>
          <a:xfrm>
            <a:off x="1686257" y="45069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遊戲式學習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E8033AD-5079-4AE6-8E02-F9E65698D8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9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  <p:bldP spid="23" grpId="0" animBg="1"/>
      <p:bldP spid="20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C094150C-6F88-4FF5-BCA8-C7305332C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93" b="27734"/>
          <a:stretch/>
        </p:blipFill>
        <p:spPr>
          <a:xfrm>
            <a:off x="838200" y="3388304"/>
            <a:ext cx="10279743" cy="4289753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5C1D2E3B-FCC1-492E-B945-C3A162C6240F}"/>
              </a:ext>
            </a:extLst>
          </p:cNvPr>
          <p:cNvGrpSpPr/>
          <p:nvPr/>
        </p:nvGrpSpPr>
        <p:grpSpPr>
          <a:xfrm>
            <a:off x="9982200" y="2345157"/>
            <a:ext cx="2094733" cy="2335539"/>
            <a:chOff x="9982200" y="2345157"/>
            <a:chExt cx="2094733" cy="2335539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F4B9A73E-7D3F-4FC0-9E03-EB381D624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36"/>
            <a:stretch/>
          </p:blipFill>
          <p:spPr>
            <a:xfrm>
              <a:off x="10010904" y="2345157"/>
              <a:ext cx="2037324" cy="1819131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520232E0-1E4C-459C-832A-0711F1EC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4123382"/>
              <a:ext cx="2094733" cy="557314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6C15BC-1039-4879-89FC-20E133AD84BA}"/>
              </a:ext>
            </a:extLst>
          </p:cNvPr>
          <p:cNvSpPr/>
          <p:nvPr/>
        </p:nvSpPr>
        <p:spPr>
          <a:xfrm>
            <a:off x="1671161" y="1394568"/>
            <a:ext cx="9327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根據上述所說，本團隊主要將以闖關的方式來遊玩並將以下程式單元納入至遊戲中</a:t>
            </a:r>
            <a:r>
              <a:rPr lang="zh-TW" altLang="zh-TW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872C54-DDE4-4290-9CC4-26D9E19F1DA7}"/>
              </a:ext>
            </a:extLst>
          </p:cNvPr>
          <p:cNvSpPr/>
          <p:nvPr/>
        </p:nvSpPr>
        <p:spPr>
          <a:xfrm>
            <a:off x="5739086" y="1073939"/>
            <a:ext cx="1344726" cy="72297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FAC89F5-9531-4CF3-BDB4-1F8A4BC9A255}"/>
              </a:ext>
            </a:extLst>
          </p:cNvPr>
          <p:cNvSpPr/>
          <p:nvPr/>
        </p:nvSpPr>
        <p:spPr>
          <a:xfrm>
            <a:off x="5739086" y="5164990"/>
            <a:ext cx="1344726" cy="72297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0145154-CF2A-4815-8970-C851D13A8E32}"/>
              </a:ext>
            </a:extLst>
          </p:cNvPr>
          <p:cNvGrpSpPr/>
          <p:nvPr/>
        </p:nvGrpSpPr>
        <p:grpSpPr>
          <a:xfrm>
            <a:off x="1514886" y="1800823"/>
            <a:ext cx="6580940" cy="3798382"/>
            <a:chOff x="2745987" y="1875713"/>
            <a:chExt cx="5553049" cy="3205105"/>
          </a:xfrm>
        </p:grpSpPr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1E16F9FE-538A-4364-B2EC-18EAFBAC93E0}"/>
                </a:ext>
              </a:extLst>
            </p:cNvPr>
            <p:cNvSpPr/>
            <p:nvPr/>
          </p:nvSpPr>
          <p:spPr>
            <a:xfrm>
              <a:off x="4358338" y="1883982"/>
              <a:ext cx="1048307" cy="1204951"/>
            </a:xfrm>
            <a:custGeom>
              <a:avLst/>
              <a:gdLst>
                <a:gd name="connsiteX0" fmla="*/ 0 w 1204951"/>
                <a:gd name="connsiteY0" fmla="*/ 524154 h 1048307"/>
                <a:gd name="connsiteX1" fmla="*/ 262077 w 1204951"/>
                <a:gd name="connsiteY1" fmla="*/ 0 h 1048307"/>
                <a:gd name="connsiteX2" fmla="*/ 942874 w 1204951"/>
                <a:gd name="connsiteY2" fmla="*/ 0 h 1048307"/>
                <a:gd name="connsiteX3" fmla="*/ 1204951 w 1204951"/>
                <a:gd name="connsiteY3" fmla="*/ 524154 h 1048307"/>
                <a:gd name="connsiteX4" fmla="*/ 942874 w 1204951"/>
                <a:gd name="connsiteY4" fmla="*/ 1048307 h 1048307"/>
                <a:gd name="connsiteX5" fmla="*/ 262077 w 1204951"/>
                <a:gd name="connsiteY5" fmla="*/ 1048307 h 1048307"/>
                <a:gd name="connsiteX6" fmla="*/ 0 w 1204951"/>
                <a:gd name="connsiteY6" fmla="*/ 524154 h 104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4951" h="1048307">
                  <a:moveTo>
                    <a:pt x="602475" y="0"/>
                  </a:moveTo>
                  <a:lnTo>
                    <a:pt x="1204951" y="228007"/>
                  </a:lnTo>
                  <a:lnTo>
                    <a:pt x="1204951" y="820300"/>
                  </a:lnTo>
                  <a:lnTo>
                    <a:pt x="602475" y="1048307"/>
                  </a:lnTo>
                  <a:lnTo>
                    <a:pt x="0" y="820300"/>
                  </a:lnTo>
                  <a:lnTo>
                    <a:pt x="0" y="228007"/>
                  </a:lnTo>
                  <a:lnTo>
                    <a:pt x="602475" y="0"/>
                  </a:lnTo>
                  <a:close/>
                </a:path>
              </a:pathLst>
            </a:custGeom>
            <a:solidFill>
              <a:srgbClr val="EA6C1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321" tIns="248733" rIns="224321" bIns="24873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0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邏輯</a:t>
              </a:r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90776580-5D2B-4A35-8B60-BBC4A565F403}"/>
                </a:ext>
              </a:extLst>
            </p:cNvPr>
            <p:cNvSpPr/>
            <p:nvPr/>
          </p:nvSpPr>
          <p:spPr>
            <a:xfrm>
              <a:off x="3841836" y="2879679"/>
              <a:ext cx="1048307" cy="1204951"/>
            </a:xfrm>
            <a:custGeom>
              <a:avLst/>
              <a:gdLst>
                <a:gd name="connsiteX0" fmla="*/ 0 w 1204951"/>
                <a:gd name="connsiteY0" fmla="*/ 524154 h 1048307"/>
                <a:gd name="connsiteX1" fmla="*/ 262077 w 1204951"/>
                <a:gd name="connsiteY1" fmla="*/ 0 h 1048307"/>
                <a:gd name="connsiteX2" fmla="*/ 942874 w 1204951"/>
                <a:gd name="connsiteY2" fmla="*/ 0 h 1048307"/>
                <a:gd name="connsiteX3" fmla="*/ 1204951 w 1204951"/>
                <a:gd name="connsiteY3" fmla="*/ 524154 h 1048307"/>
                <a:gd name="connsiteX4" fmla="*/ 942874 w 1204951"/>
                <a:gd name="connsiteY4" fmla="*/ 1048307 h 1048307"/>
                <a:gd name="connsiteX5" fmla="*/ 262077 w 1204951"/>
                <a:gd name="connsiteY5" fmla="*/ 1048307 h 1048307"/>
                <a:gd name="connsiteX6" fmla="*/ 0 w 1204951"/>
                <a:gd name="connsiteY6" fmla="*/ 524154 h 104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4951" h="1048307">
                  <a:moveTo>
                    <a:pt x="602475" y="0"/>
                  </a:moveTo>
                  <a:lnTo>
                    <a:pt x="1204951" y="228007"/>
                  </a:lnTo>
                  <a:lnTo>
                    <a:pt x="1204951" y="820300"/>
                  </a:lnTo>
                  <a:lnTo>
                    <a:pt x="602475" y="1048307"/>
                  </a:lnTo>
                  <a:lnTo>
                    <a:pt x="0" y="820300"/>
                  </a:lnTo>
                  <a:lnTo>
                    <a:pt x="0" y="228007"/>
                  </a:lnTo>
                  <a:lnTo>
                    <a:pt x="602475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361" tIns="187773" rIns="163361" bIns="18777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條件</a:t>
              </a:r>
              <a:endParaRPr lang="en-US" altLang="zh-TW" sz="20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式判斷</a:t>
              </a:r>
            </a:p>
          </p:txBody>
        </p:sp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FDC83A1C-0CF0-46F6-849D-AEECEB569900}"/>
                </a:ext>
              </a:extLst>
            </p:cNvPr>
            <p:cNvSpPr/>
            <p:nvPr/>
          </p:nvSpPr>
          <p:spPr>
            <a:xfrm>
              <a:off x="5526058" y="1877973"/>
              <a:ext cx="1048307" cy="1204951"/>
            </a:xfrm>
            <a:custGeom>
              <a:avLst/>
              <a:gdLst>
                <a:gd name="connsiteX0" fmla="*/ 0 w 1204951"/>
                <a:gd name="connsiteY0" fmla="*/ 524154 h 1048307"/>
                <a:gd name="connsiteX1" fmla="*/ 262077 w 1204951"/>
                <a:gd name="connsiteY1" fmla="*/ 0 h 1048307"/>
                <a:gd name="connsiteX2" fmla="*/ 942874 w 1204951"/>
                <a:gd name="connsiteY2" fmla="*/ 0 h 1048307"/>
                <a:gd name="connsiteX3" fmla="*/ 1204951 w 1204951"/>
                <a:gd name="connsiteY3" fmla="*/ 524154 h 1048307"/>
                <a:gd name="connsiteX4" fmla="*/ 942874 w 1204951"/>
                <a:gd name="connsiteY4" fmla="*/ 1048307 h 1048307"/>
                <a:gd name="connsiteX5" fmla="*/ 262077 w 1204951"/>
                <a:gd name="connsiteY5" fmla="*/ 1048307 h 1048307"/>
                <a:gd name="connsiteX6" fmla="*/ 0 w 1204951"/>
                <a:gd name="connsiteY6" fmla="*/ 524154 h 104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4951" h="1048307">
                  <a:moveTo>
                    <a:pt x="602475" y="0"/>
                  </a:moveTo>
                  <a:lnTo>
                    <a:pt x="1204951" y="228007"/>
                  </a:lnTo>
                  <a:lnTo>
                    <a:pt x="1204951" y="820300"/>
                  </a:lnTo>
                  <a:lnTo>
                    <a:pt x="602475" y="1048307"/>
                  </a:lnTo>
                  <a:lnTo>
                    <a:pt x="0" y="820300"/>
                  </a:lnTo>
                  <a:lnTo>
                    <a:pt x="0" y="228007"/>
                  </a:lnTo>
                  <a:lnTo>
                    <a:pt x="602475" y="0"/>
                  </a:lnTo>
                  <a:close/>
                </a:path>
              </a:pathLst>
            </a:custGeom>
            <a:solidFill>
              <a:srgbClr val="C55A1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321" tIns="248733" rIns="224321" bIns="24873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變數</a:t>
              </a:r>
              <a:endParaRPr lang="en-US" altLang="zh-TW" sz="20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宣告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CF41068-E323-44C6-AFB9-8DC3D0E88821}"/>
                </a:ext>
              </a:extLst>
            </p:cNvPr>
            <p:cNvSpPr/>
            <p:nvPr/>
          </p:nvSpPr>
          <p:spPr>
            <a:xfrm>
              <a:off x="2815635" y="2096702"/>
              <a:ext cx="1301347" cy="722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A38A393A-4C9A-4CDC-8C5E-382F815BB372}"/>
                </a:ext>
              </a:extLst>
            </p:cNvPr>
            <p:cNvSpPr/>
            <p:nvPr/>
          </p:nvSpPr>
          <p:spPr>
            <a:xfrm>
              <a:off x="6671483" y="1875713"/>
              <a:ext cx="1048307" cy="1204951"/>
            </a:xfrm>
            <a:custGeom>
              <a:avLst/>
              <a:gdLst>
                <a:gd name="connsiteX0" fmla="*/ 0 w 1204951"/>
                <a:gd name="connsiteY0" fmla="*/ 524154 h 1048307"/>
                <a:gd name="connsiteX1" fmla="*/ 262077 w 1204951"/>
                <a:gd name="connsiteY1" fmla="*/ 0 h 1048307"/>
                <a:gd name="connsiteX2" fmla="*/ 942874 w 1204951"/>
                <a:gd name="connsiteY2" fmla="*/ 0 h 1048307"/>
                <a:gd name="connsiteX3" fmla="*/ 1204951 w 1204951"/>
                <a:gd name="connsiteY3" fmla="*/ 524154 h 1048307"/>
                <a:gd name="connsiteX4" fmla="*/ 942874 w 1204951"/>
                <a:gd name="connsiteY4" fmla="*/ 1048307 h 1048307"/>
                <a:gd name="connsiteX5" fmla="*/ 262077 w 1204951"/>
                <a:gd name="connsiteY5" fmla="*/ 1048307 h 1048307"/>
                <a:gd name="connsiteX6" fmla="*/ 0 w 1204951"/>
                <a:gd name="connsiteY6" fmla="*/ 524154 h 104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4951" h="1048307">
                  <a:moveTo>
                    <a:pt x="602475" y="0"/>
                  </a:moveTo>
                  <a:lnTo>
                    <a:pt x="1204951" y="228007"/>
                  </a:lnTo>
                  <a:lnTo>
                    <a:pt x="1204951" y="820300"/>
                  </a:lnTo>
                  <a:lnTo>
                    <a:pt x="602475" y="1048307"/>
                  </a:lnTo>
                  <a:lnTo>
                    <a:pt x="0" y="820300"/>
                  </a:lnTo>
                  <a:lnTo>
                    <a:pt x="0" y="228007"/>
                  </a:lnTo>
                  <a:lnTo>
                    <a:pt x="602475" y="0"/>
                  </a:lnTo>
                  <a:close/>
                </a:path>
              </a:pathLst>
            </a:custGeom>
            <a:solidFill>
              <a:srgbClr val="843C0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361" tIns="187773" rIns="163361" bIns="18777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輸入與輸出</a:t>
              </a:r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D0D339F9-DE64-4839-8473-55F3A352E105}"/>
                </a:ext>
              </a:extLst>
            </p:cNvPr>
            <p:cNvSpPr/>
            <p:nvPr/>
          </p:nvSpPr>
          <p:spPr>
            <a:xfrm>
              <a:off x="6096390" y="2878474"/>
              <a:ext cx="1048307" cy="1204951"/>
            </a:xfrm>
            <a:custGeom>
              <a:avLst/>
              <a:gdLst>
                <a:gd name="connsiteX0" fmla="*/ 0 w 1204951"/>
                <a:gd name="connsiteY0" fmla="*/ 524154 h 1048307"/>
                <a:gd name="connsiteX1" fmla="*/ 262077 w 1204951"/>
                <a:gd name="connsiteY1" fmla="*/ 0 h 1048307"/>
                <a:gd name="connsiteX2" fmla="*/ 942874 w 1204951"/>
                <a:gd name="connsiteY2" fmla="*/ 0 h 1048307"/>
                <a:gd name="connsiteX3" fmla="*/ 1204951 w 1204951"/>
                <a:gd name="connsiteY3" fmla="*/ 524154 h 1048307"/>
                <a:gd name="connsiteX4" fmla="*/ 942874 w 1204951"/>
                <a:gd name="connsiteY4" fmla="*/ 1048307 h 1048307"/>
                <a:gd name="connsiteX5" fmla="*/ 262077 w 1204951"/>
                <a:gd name="connsiteY5" fmla="*/ 1048307 h 1048307"/>
                <a:gd name="connsiteX6" fmla="*/ 0 w 1204951"/>
                <a:gd name="connsiteY6" fmla="*/ 524154 h 104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4951" h="1048307">
                  <a:moveTo>
                    <a:pt x="602475" y="0"/>
                  </a:moveTo>
                  <a:lnTo>
                    <a:pt x="1204951" y="228007"/>
                  </a:lnTo>
                  <a:lnTo>
                    <a:pt x="1204951" y="820300"/>
                  </a:lnTo>
                  <a:lnTo>
                    <a:pt x="602475" y="1048307"/>
                  </a:lnTo>
                  <a:lnTo>
                    <a:pt x="0" y="820300"/>
                  </a:lnTo>
                  <a:lnTo>
                    <a:pt x="0" y="228007"/>
                  </a:lnTo>
                  <a:lnTo>
                    <a:pt x="60247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321" tIns="248733" rIns="224321" bIns="24873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函式</a:t>
              </a:r>
              <a:endParaRPr lang="en-US" altLang="zh-TW" sz="20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運用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A48F39E-453E-487E-BED9-25E7797902CA}"/>
                </a:ext>
              </a:extLst>
            </p:cNvPr>
            <p:cNvSpPr/>
            <p:nvPr/>
          </p:nvSpPr>
          <p:spPr>
            <a:xfrm>
              <a:off x="5739086" y="3119465"/>
              <a:ext cx="1344726" cy="722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手繪多邊形: 圖案 42">
              <a:extLst>
                <a:ext uri="{FF2B5EF4-FFF2-40B4-BE49-F238E27FC236}">
                  <a16:creationId xmlns:a16="http://schemas.microsoft.com/office/drawing/2014/main" id="{35DF9732-1459-4C2D-A5D1-9D6BA19FB9D1}"/>
                </a:ext>
              </a:extLst>
            </p:cNvPr>
            <p:cNvSpPr/>
            <p:nvPr/>
          </p:nvSpPr>
          <p:spPr>
            <a:xfrm>
              <a:off x="4412531" y="3875867"/>
              <a:ext cx="1048307" cy="1204951"/>
            </a:xfrm>
            <a:custGeom>
              <a:avLst/>
              <a:gdLst>
                <a:gd name="connsiteX0" fmla="*/ 0 w 1204951"/>
                <a:gd name="connsiteY0" fmla="*/ 524154 h 1048307"/>
                <a:gd name="connsiteX1" fmla="*/ 262077 w 1204951"/>
                <a:gd name="connsiteY1" fmla="*/ 0 h 1048307"/>
                <a:gd name="connsiteX2" fmla="*/ 942874 w 1204951"/>
                <a:gd name="connsiteY2" fmla="*/ 0 h 1048307"/>
                <a:gd name="connsiteX3" fmla="*/ 1204951 w 1204951"/>
                <a:gd name="connsiteY3" fmla="*/ 524154 h 1048307"/>
                <a:gd name="connsiteX4" fmla="*/ 942874 w 1204951"/>
                <a:gd name="connsiteY4" fmla="*/ 1048307 h 1048307"/>
                <a:gd name="connsiteX5" fmla="*/ 262077 w 1204951"/>
                <a:gd name="connsiteY5" fmla="*/ 1048307 h 1048307"/>
                <a:gd name="connsiteX6" fmla="*/ 0 w 1204951"/>
                <a:gd name="connsiteY6" fmla="*/ 524154 h 104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4951" h="1048307">
                  <a:moveTo>
                    <a:pt x="602475" y="0"/>
                  </a:moveTo>
                  <a:lnTo>
                    <a:pt x="1204951" y="228007"/>
                  </a:lnTo>
                  <a:lnTo>
                    <a:pt x="1204951" y="820300"/>
                  </a:lnTo>
                  <a:lnTo>
                    <a:pt x="602475" y="1048307"/>
                  </a:lnTo>
                  <a:lnTo>
                    <a:pt x="0" y="820300"/>
                  </a:lnTo>
                  <a:lnTo>
                    <a:pt x="0" y="228007"/>
                  </a:lnTo>
                  <a:lnTo>
                    <a:pt x="602475" y="0"/>
                  </a:lnTo>
                  <a:close/>
                </a:path>
              </a:pathLst>
            </a:custGeom>
            <a:solidFill>
              <a:srgbClr val="2E74B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321" tIns="248733" rIns="224321" bIns="24873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指標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7AB34D7-59EA-4DA4-8280-B56C13132D3B}"/>
                </a:ext>
              </a:extLst>
            </p:cNvPr>
            <p:cNvSpPr/>
            <p:nvPr/>
          </p:nvSpPr>
          <p:spPr>
            <a:xfrm>
              <a:off x="2745987" y="4142227"/>
              <a:ext cx="1301347" cy="72297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手繪多邊形: 圖案 44">
              <a:extLst>
                <a:ext uri="{FF2B5EF4-FFF2-40B4-BE49-F238E27FC236}">
                  <a16:creationId xmlns:a16="http://schemas.microsoft.com/office/drawing/2014/main" id="{C58A09D2-3B58-4EE3-8A96-E2E2F9E5B352}"/>
                </a:ext>
              </a:extLst>
            </p:cNvPr>
            <p:cNvSpPr/>
            <p:nvPr/>
          </p:nvSpPr>
          <p:spPr>
            <a:xfrm>
              <a:off x="5583304" y="3867717"/>
              <a:ext cx="1048307" cy="1204951"/>
            </a:xfrm>
            <a:custGeom>
              <a:avLst/>
              <a:gdLst>
                <a:gd name="connsiteX0" fmla="*/ 0 w 1204951"/>
                <a:gd name="connsiteY0" fmla="*/ 524154 h 1048307"/>
                <a:gd name="connsiteX1" fmla="*/ 262077 w 1204951"/>
                <a:gd name="connsiteY1" fmla="*/ 0 h 1048307"/>
                <a:gd name="connsiteX2" fmla="*/ 942874 w 1204951"/>
                <a:gd name="connsiteY2" fmla="*/ 0 h 1048307"/>
                <a:gd name="connsiteX3" fmla="*/ 1204951 w 1204951"/>
                <a:gd name="connsiteY3" fmla="*/ 524154 h 1048307"/>
                <a:gd name="connsiteX4" fmla="*/ 942874 w 1204951"/>
                <a:gd name="connsiteY4" fmla="*/ 1048307 h 1048307"/>
                <a:gd name="connsiteX5" fmla="*/ 262077 w 1204951"/>
                <a:gd name="connsiteY5" fmla="*/ 1048307 h 1048307"/>
                <a:gd name="connsiteX6" fmla="*/ 0 w 1204951"/>
                <a:gd name="connsiteY6" fmla="*/ 524154 h 104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4951" h="1048307">
                  <a:moveTo>
                    <a:pt x="602475" y="0"/>
                  </a:moveTo>
                  <a:lnTo>
                    <a:pt x="1204951" y="228007"/>
                  </a:lnTo>
                  <a:lnTo>
                    <a:pt x="1204951" y="820300"/>
                  </a:lnTo>
                  <a:lnTo>
                    <a:pt x="602475" y="1048307"/>
                  </a:lnTo>
                  <a:lnTo>
                    <a:pt x="0" y="820300"/>
                  </a:lnTo>
                  <a:lnTo>
                    <a:pt x="0" y="228007"/>
                  </a:lnTo>
                  <a:lnTo>
                    <a:pt x="602475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321" tIns="248733" rIns="224321" bIns="24873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字串</a:t>
              </a:r>
              <a:endParaRPr lang="en-US" altLang="zh-TW" sz="2000" b="1" kern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000" b="1" kern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處理</a:t>
              </a:r>
            </a:p>
          </p:txBody>
        </p:sp>
        <p:sp>
          <p:nvSpPr>
            <p:cNvPr id="46" name="手繪多邊形: 圖案 45">
              <a:extLst>
                <a:ext uri="{FF2B5EF4-FFF2-40B4-BE49-F238E27FC236}">
                  <a16:creationId xmlns:a16="http://schemas.microsoft.com/office/drawing/2014/main" id="{1BB847C4-E4CB-4D5E-A6EE-4959ECD50BE8}"/>
                </a:ext>
              </a:extLst>
            </p:cNvPr>
            <p:cNvSpPr/>
            <p:nvPr/>
          </p:nvSpPr>
          <p:spPr>
            <a:xfrm>
              <a:off x="4977321" y="2869900"/>
              <a:ext cx="1048307" cy="1204951"/>
            </a:xfrm>
            <a:custGeom>
              <a:avLst/>
              <a:gdLst>
                <a:gd name="connsiteX0" fmla="*/ 0 w 1204951"/>
                <a:gd name="connsiteY0" fmla="*/ 524154 h 1048307"/>
                <a:gd name="connsiteX1" fmla="*/ 262077 w 1204951"/>
                <a:gd name="connsiteY1" fmla="*/ 0 h 1048307"/>
                <a:gd name="connsiteX2" fmla="*/ 942874 w 1204951"/>
                <a:gd name="connsiteY2" fmla="*/ 0 h 1048307"/>
                <a:gd name="connsiteX3" fmla="*/ 1204951 w 1204951"/>
                <a:gd name="connsiteY3" fmla="*/ 524154 h 1048307"/>
                <a:gd name="connsiteX4" fmla="*/ 942874 w 1204951"/>
                <a:gd name="connsiteY4" fmla="*/ 1048307 h 1048307"/>
                <a:gd name="connsiteX5" fmla="*/ 262077 w 1204951"/>
                <a:gd name="connsiteY5" fmla="*/ 1048307 h 1048307"/>
                <a:gd name="connsiteX6" fmla="*/ 0 w 1204951"/>
                <a:gd name="connsiteY6" fmla="*/ 524154 h 104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4951" h="1048307">
                  <a:moveTo>
                    <a:pt x="602475" y="0"/>
                  </a:moveTo>
                  <a:lnTo>
                    <a:pt x="1204951" y="228007"/>
                  </a:lnTo>
                  <a:lnTo>
                    <a:pt x="1204951" y="820300"/>
                  </a:lnTo>
                  <a:lnTo>
                    <a:pt x="602475" y="1048307"/>
                  </a:lnTo>
                  <a:lnTo>
                    <a:pt x="0" y="820300"/>
                  </a:lnTo>
                  <a:lnTo>
                    <a:pt x="0" y="228007"/>
                  </a:lnTo>
                  <a:lnTo>
                    <a:pt x="602475" y="0"/>
                  </a:lnTo>
                  <a:close/>
                </a:path>
              </a:pathLst>
            </a:custGeom>
            <a:solidFill>
              <a:srgbClr val="70AD4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321" tIns="248733" rIns="224321" bIns="24873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循序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迴圈</a:t>
              </a:r>
            </a:p>
          </p:txBody>
        </p:sp>
        <p:sp>
          <p:nvSpPr>
            <p:cNvPr id="47" name="手繪多邊形: 圖案 46">
              <a:extLst>
                <a:ext uri="{FF2B5EF4-FFF2-40B4-BE49-F238E27FC236}">
                  <a16:creationId xmlns:a16="http://schemas.microsoft.com/office/drawing/2014/main" id="{D531ECEC-FAAA-4EE1-8DCD-F1237D86C021}"/>
                </a:ext>
              </a:extLst>
            </p:cNvPr>
            <p:cNvSpPr/>
            <p:nvPr/>
          </p:nvSpPr>
          <p:spPr>
            <a:xfrm>
              <a:off x="7250729" y="2847679"/>
              <a:ext cx="1048307" cy="1204951"/>
            </a:xfrm>
            <a:custGeom>
              <a:avLst/>
              <a:gdLst>
                <a:gd name="connsiteX0" fmla="*/ 0 w 1204951"/>
                <a:gd name="connsiteY0" fmla="*/ 524154 h 1048307"/>
                <a:gd name="connsiteX1" fmla="*/ 262077 w 1204951"/>
                <a:gd name="connsiteY1" fmla="*/ 0 h 1048307"/>
                <a:gd name="connsiteX2" fmla="*/ 942874 w 1204951"/>
                <a:gd name="connsiteY2" fmla="*/ 0 h 1048307"/>
                <a:gd name="connsiteX3" fmla="*/ 1204951 w 1204951"/>
                <a:gd name="connsiteY3" fmla="*/ 524154 h 1048307"/>
                <a:gd name="connsiteX4" fmla="*/ 942874 w 1204951"/>
                <a:gd name="connsiteY4" fmla="*/ 1048307 h 1048307"/>
                <a:gd name="connsiteX5" fmla="*/ 262077 w 1204951"/>
                <a:gd name="connsiteY5" fmla="*/ 1048307 h 1048307"/>
                <a:gd name="connsiteX6" fmla="*/ 0 w 1204951"/>
                <a:gd name="connsiteY6" fmla="*/ 524154 h 104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4951" h="1048307">
                  <a:moveTo>
                    <a:pt x="602475" y="0"/>
                  </a:moveTo>
                  <a:lnTo>
                    <a:pt x="1204951" y="228007"/>
                  </a:lnTo>
                  <a:lnTo>
                    <a:pt x="1204951" y="820300"/>
                  </a:lnTo>
                  <a:lnTo>
                    <a:pt x="602475" y="1048307"/>
                  </a:lnTo>
                  <a:lnTo>
                    <a:pt x="0" y="820300"/>
                  </a:lnTo>
                  <a:lnTo>
                    <a:pt x="0" y="228007"/>
                  </a:lnTo>
                  <a:lnTo>
                    <a:pt x="602475" y="0"/>
                  </a:lnTo>
                  <a:close/>
                </a:path>
              </a:pathLst>
            </a:custGeom>
            <a:solidFill>
              <a:srgbClr val="38572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321" tIns="248733" rIns="224321" bIns="24873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陣列使用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37F21004-703B-4D5F-8400-3E602AADA501}"/>
                </a:ext>
              </a:extLst>
            </p:cNvPr>
            <p:cNvSpPr/>
            <p:nvPr/>
          </p:nvSpPr>
          <p:spPr>
            <a:xfrm>
              <a:off x="6749769" y="3854022"/>
              <a:ext cx="1048307" cy="1204951"/>
            </a:xfrm>
            <a:custGeom>
              <a:avLst/>
              <a:gdLst>
                <a:gd name="connsiteX0" fmla="*/ 0 w 1204951"/>
                <a:gd name="connsiteY0" fmla="*/ 524154 h 1048307"/>
                <a:gd name="connsiteX1" fmla="*/ 262077 w 1204951"/>
                <a:gd name="connsiteY1" fmla="*/ 0 h 1048307"/>
                <a:gd name="connsiteX2" fmla="*/ 942874 w 1204951"/>
                <a:gd name="connsiteY2" fmla="*/ 0 h 1048307"/>
                <a:gd name="connsiteX3" fmla="*/ 1204951 w 1204951"/>
                <a:gd name="connsiteY3" fmla="*/ 524154 h 1048307"/>
                <a:gd name="connsiteX4" fmla="*/ 942874 w 1204951"/>
                <a:gd name="connsiteY4" fmla="*/ 1048307 h 1048307"/>
                <a:gd name="connsiteX5" fmla="*/ 262077 w 1204951"/>
                <a:gd name="connsiteY5" fmla="*/ 1048307 h 1048307"/>
                <a:gd name="connsiteX6" fmla="*/ 0 w 1204951"/>
                <a:gd name="connsiteY6" fmla="*/ 524154 h 104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4951" h="1048307">
                  <a:moveTo>
                    <a:pt x="602475" y="0"/>
                  </a:moveTo>
                  <a:lnTo>
                    <a:pt x="1204951" y="228007"/>
                  </a:lnTo>
                  <a:lnTo>
                    <a:pt x="1204951" y="820300"/>
                  </a:lnTo>
                  <a:lnTo>
                    <a:pt x="602475" y="1048307"/>
                  </a:lnTo>
                  <a:lnTo>
                    <a:pt x="0" y="820300"/>
                  </a:lnTo>
                  <a:lnTo>
                    <a:pt x="0" y="228007"/>
                  </a:lnTo>
                  <a:lnTo>
                    <a:pt x="602475" y="0"/>
                  </a:lnTo>
                  <a:close/>
                </a:path>
              </a:pathLst>
            </a:custGeom>
            <a:solidFill>
              <a:srgbClr val="20386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321" tIns="248733" rIns="224321" bIns="24873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程式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解題</a:t>
              </a:r>
            </a:p>
          </p:txBody>
        </p:sp>
      </p:grpSp>
      <p:sp>
        <p:nvSpPr>
          <p:cNvPr id="30" name="文本框 42">
            <a:extLst>
              <a:ext uri="{FF2B5EF4-FFF2-40B4-BE49-F238E27FC236}">
                <a16:creationId xmlns:a16="http://schemas.microsoft.com/office/drawing/2014/main" id="{FF5EEFCD-FA44-4746-8D85-253B86C4C893}"/>
              </a:ext>
            </a:extLst>
          </p:cNvPr>
          <p:cNvSpPr txBox="1"/>
          <p:nvPr/>
        </p:nvSpPr>
        <p:spPr>
          <a:xfrm>
            <a:off x="1686257" y="45069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遊戲式學習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FBD4D7A3-47D6-45A9-8617-DB19D9E91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3CA12211-4BB1-4F0E-A5B4-C01E4E56F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93" b="27734"/>
          <a:stretch/>
        </p:blipFill>
        <p:spPr>
          <a:xfrm>
            <a:off x="838200" y="3388304"/>
            <a:ext cx="10279743" cy="42897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9A84-A6CA-4827-8DBC-3F05F469E038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6C15BC-1039-4879-89FC-20E133AD84BA}"/>
              </a:ext>
            </a:extLst>
          </p:cNvPr>
          <p:cNvSpPr/>
          <p:nvPr/>
        </p:nvSpPr>
        <p:spPr>
          <a:xfrm>
            <a:off x="1696561" y="1394568"/>
            <a:ext cx="9327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為了讓初學者更快學習程式，本團隊將程式積木的想法也融入了進來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65ECDB-8497-47B6-B936-883E3EA201C5}"/>
              </a:ext>
            </a:extLst>
          </p:cNvPr>
          <p:cNvSpPr/>
          <p:nvPr/>
        </p:nvSpPr>
        <p:spPr>
          <a:xfrm>
            <a:off x="2166461" y="2481658"/>
            <a:ext cx="7571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整體性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　－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結構中的各個部分，其實是以一定的規則進行組合而形成一個整體。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6739299-0997-4FA8-A863-55DCC78B8E0F}"/>
              </a:ext>
            </a:extLst>
          </p:cNvPr>
          <p:cNvSpPr/>
          <p:nvPr/>
        </p:nvSpPr>
        <p:spPr>
          <a:xfrm>
            <a:off x="2166460" y="3302202"/>
            <a:ext cx="75713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轉換性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－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只要依照一定的規則，此整體不會因為順序的更動而改變結構本身。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B71A2B5-4CAF-48FE-AD25-233957007E7C}"/>
              </a:ext>
            </a:extLst>
          </p:cNvPr>
          <p:cNvGrpSpPr/>
          <p:nvPr/>
        </p:nvGrpSpPr>
        <p:grpSpPr>
          <a:xfrm>
            <a:off x="9982200" y="2345157"/>
            <a:ext cx="2094733" cy="2335539"/>
            <a:chOff x="9982200" y="2345157"/>
            <a:chExt cx="2094733" cy="2335539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737C776-6D89-4000-9D24-CAA1DFF94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36"/>
            <a:stretch/>
          </p:blipFill>
          <p:spPr>
            <a:xfrm>
              <a:off x="10010904" y="2345157"/>
              <a:ext cx="2037324" cy="1819131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32417AB7-651D-4891-9750-CB277CA4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4123382"/>
              <a:ext cx="2094733" cy="557314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30DB3A48-A003-40EA-B857-BD026DF56DA0}"/>
              </a:ext>
            </a:extLst>
          </p:cNvPr>
          <p:cNvSpPr/>
          <p:nvPr/>
        </p:nvSpPr>
        <p:spPr>
          <a:xfrm>
            <a:off x="2166461" y="4122745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自律性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ordia New" panose="020B0304020202020204" pitchFamily="34" charset="-34"/>
              </a:rPr>
              <a:t>　－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組成結構的各個部分可劃分為一個個的整體。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</a:endParaRPr>
          </a:p>
        </p:txBody>
      </p:sp>
      <p:sp>
        <p:nvSpPr>
          <p:cNvPr id="16" name="文本框 42">
            <a:extLst>
              <a:ext uri="{FF2B5EF4-FFF2-40B4-BE49-F238E27FC236}">
                <a16:creationId xmlns:a16="http://schemas.microsoft.com/office/drawing/2014/main" id="{0AC42F44-7F19-4A01-A00E-12A4D65CA104}"/>
              </a:ext>
            </a:extLst>
          </p:cNvPr>
          <p:cNvSpPr txBox="1"/>
          <p:nvPr/>
        </p:nvSpPr>
        <p:spPr>
          <a:xfrm>
            <a:off x="1686257" y="4506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程式積木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15D46AE-9D41-4566-896F-FBAEDE1E7622}"/>
              </a:ext>
            </a:extLst>
          </p:cNvPr>
          <p:cNvSpPr/>
          <p:nvPr/>
        </p:nvSpPr>
        <p:spPr>
          <a:xfrm>
            <a:off x="1671161" y="1938113"/>
            <a:ext cx="7866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根據Piaget提出，程式積木的結構具有以下三種特徵：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Cordia New" panose="020B0304020202020204" pitchFamily="34" charset="-34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1226E20F-007D-4CD8-961C-28F9F7FA3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" y="427852"/>
            <a:ext cx="465516" cy="4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a942f5d-0777-4a9e-a035-cbf9792192d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a942f5d-0777-4a9e-a035-cbf9792192d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01095da-0b40-4dbb-bbb0-2190351696e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01095da-0b40-4dbb-bbb0-2190351696e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01095da-0b40-4dbb-bbb0-2190351696ea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1273</Words>
  <Application>Microsoft Office PowerPoint</Application>
  <PresentationFormat>寬螢幕</PresentationFormat>
  <Paragraphs>319</Paragraphs>
  <Slides>28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Microsoft JhengHei</vt:lpstr>
      <vt:lpstr>Microsoft JhengHei</vt:lpstr>
      <vt:lpstr>Arial</vt:lpstr>
      <vt:lpstr>Arial Rounded MT Bold</vt:lpstr>
      <vt:lpstr>Calibri</vt:lpstr>
      <vt:lpstr>Calibri Light</vt:lpstr>
      <vt:lpstr>Century Gothic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豐銘 劉</cp:lastModifiedBy>
  <cp:revision>380</cp:revision>
  <dcterms:created xsi:type="dcterms:W3CDTF">2019-01-11T15:03:03Z</dcterms:created>
  <dcterms:modified xsi:type="dcterms:W3CDTF">2019-05-28T08:44:55Z</dcterms:modified>
</cp:coreProperties>
</file>